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7" roundtripDataSignature="AMtx7mjS8BjZ4CjfCvHfswsX6RuZBIVl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A6D364E-8AD3-4005-9736-AA5BCE0401B6}">
  <a:tblStyle styleId="{AA6D364E-8AD3-4005-9736-AA5BCE0401B6}"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915191D2-8A55-449A-A70B-1F555DD3F363}" styleName="Table_1">
    <a:wholeTbl>
      <a:tcTxStyle>
        <a:font>
          <a:latin typeface="Arial"/>
          <a:ea typeface="Arial"/>
          <a:cs typeface="Arial"/>
        </a:font>
        <a:srgbClr val="000000"/>
      </a:tcTxStyle>
      <a:tcStyle>
        <a:tcBdr>
          <a:left>
            <a:ln cap="flat" cmpd="sng" w="8650">
              <a:solidFill>
                <a:srgbClr val="808080"/>
              </a:solidFill>
              <a:prstDash val="solid"/>
              <a:round/>
              <a:headEnd len="sm" w="sm" type="none"/>
              <a:tailEnd len="sm" w="sm" type="none"/>
            </a:ln>
          </a:left>
          <a:right>
            <a:ln cap="flat" cmpd="sng" w="8650">
              <a:solidFill>
                <a:srgbClr val="808080"/>
              </a:solidFill>
              <a:prstDash val="solid"/>
              <a:round/>
              <a:headEnd len="sm" w="sm" type="none"/>
              <a:tailEnd len="sm" w="sm" type="none"/>
            </a:ln>
          </a:right>
          <a:top>
            <a:ln cap="flat" cmpd="sng" w="8650">
              <a:solidFill>
                <a:srgbClr val="808080"/>
              </a:solidFill>
              <a:prstDash val="solid"/>
              <a:round/>
              <a:headEnd len="sm" w="sm" type="none"/>
              <a:tailEnd len="sm" w="sm" type="none"/>
            </a:ln>
          </a:top>
          <a:bottom>
            <a:ln cap="flat" cmpd="sng" w="8650">
              <a:solidFill>
                <a:srgbClr val="808080"/>
              </a:solidFill>
              <a:prstDash val="solid"/>
              <a:round/>
              <a:headEnd len="sm" w="sm" type="none"/>
              <a:tailEnd len="sm" w="sm" type="none"/>
            </a:ln>
          </a:bottom>
          <a:insideH>
            <a:ln cap="flat" cmpd="sng" w="8650">
              <a:solidFill>
                <a:srgbClr val="808080"/>
              </a:solidFill>
              <a:prstDash val="solid"/>
              <a:round/>
              <a:headEnd len="sm" w="sm" type="none"/>
              <a:tailEnd len="sm" w="sm" type="none"/>
            </a:ln>
          </a:insideH>
          <a:insideV>
            <a:ln cap="flat" cmpd="sng" w="8650">
              <a:solidFill>
                <a:srgbClr val="80808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EDEAF5F-2FF4-46B3-B416-DE94178146B6}" styleName="Table_2">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7"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5fa8f22e7_0_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5fa8f22e7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2e5fa8f22e7_0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e5fa8f22e7_0_4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e5fa8f22e7_0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2e5fa8f22e7_0_4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0bbe8be9c_2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g2a0bbe8be9c_2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e5fa8f22e7_0_2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e5fa8f22e7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2e5fa8f22e7_0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e53477a7e5_0_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e53477a7e5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g2e53477a7e5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7" name="Google Shape;197;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e53477a7e5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e53477a7e5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2e53477a7e5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7" name="Google Shape;217;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p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 name="Google Shape;102;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ab89c98a27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g2ab89c98a27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0" name="Google Shape;230;g2ab89c98a27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p2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e5fa8f22e7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e5fa8f22e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g2e5fa8f22e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a0bbe8be9c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g2a0bbe8be9c_3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e5fa8f22e7_0_1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e5fa8f22e7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2e5fa8f22e7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5"/>
          <p:cNvSpPr txBox="1"/>
          <p:nvPr>
            <p:ph idx="12" type="sldNum"/>
          </p:nvPr>
        </p:nvSpPr>
        <p:spPr>
          <a:xfrm>
            <a:off x="6019800" y="6188075"/>
            <a:ext cx="2133600" cy="4413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2000"/>
              <a:buFont typeface="Arial"/>
              <a:buNone/>
              <a:defRPr b="0" i="0" sz="20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r>
              <a:rPr lang="en-US"/>
              <a:t>1</a:t>
            </a:r>
            <a:fld id="{00000000-1234-1234-1234-123412341234}" type="slidenum">
              <a:rPr lang="en-US"/>
              <a:t>‹#›</a:t>
            </a:fld>
            <a:endParaRPr/>
          </a:p>
        </p:txBody>
      </p:sp>
      <p:sp>
        <p:nvSpPr>
          <p:cNvPr id="19" name="Google Shape;19;p15"/>
          <p:cNvSpPr/>
          <p:nvPr/>
        </p:nvSpPr>
        <p:spPr>
          <a:xfrm>
            <a:off x="245076" y="6183072"/>
            <a:ext cx="2133600" cy="5987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20" name="Google Shape;20;p15"/>
          <p:cNvPicPr preferRelativeResize="0"/>
          <p:nvPr/>
        </p:nvPicPr>
        <p:blipFill rotWithShape="1">
          <a:blip r:embed="rId2">
            <a:alphaModFix/>
          </a:blip>
          <a:srcRect b="0" l="0" r="0" t="0"/>
          <a:stretch/>
        </p:blipFill>
        <p:spPr>
          <a:xfrm>
            <a:off x="609600" y="6205611"/>
            <a:ext cx="1447800" cy="54870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2" name="Google Shape;82;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8" name="Google Shape;88;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002060"/>
              </a:buClr>
              <a:buSzPts val="3600"/>
              <a:buFont typeface="Arial"/>
              <a:buNone/>
              <a:defRPr b="1" sz="3600">
                <a:solidFill>
                  <a:srgbClr val="002060"/>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6"/>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Font typeface="Noto Sans Symbols"/>
              <a:buChar char="❑"/>
              <a:defRPr b="1" sz="2400">
                <a:latin typeface="Arial"/>
                <a:ea typeface="Arial"/>
                <a:cs typeface="Arial"/>
                <a:sym typeface="Arial"/>
              </a:defRPr>
            </a:lvl1pPr>
            <a:lvl2pPr indent="-368300" lvl="1" marL="914400" algn="l">
              <a:lnSpc>
                <a:spcPct val="100000"/>
              </a:lnSpc>
              <a:spcBef>
                <a:spcPts val="440"/>
              </a:spcBef>
              <a:spcAft>
                <a:spcPts val="0"/>
              </a:spcAft>
              <a:buClr>
                <a:srgbClr val="0070C0"/>
              </a:buClr>
              <a:buSzPts val="2200"/>
              <a:buFont typeface="Noto Sans Symbols"/>
              <a:buChar char="⮚"/>
              <a:defRPr b="1" sz="2200">
                <a:solidFill>
                  <a:srgbClr val="0070C0"/>
                </a:solidFill>
                <a:latin typeface="Arial"/>
                <a:ea typeface="Arial"/>
                <a:cs typeface="Arial"/>
                <a:sym typeface="Arial"/>
              </a:defRPr>
            </a:lvl2pPr>
            <a:lvl3pPr indent="-355600" lvl="2" marL="1371600" algn="l">
              <a:lnSpc>
                <a:spcPct val="100000"/>
              </a:lnSpc>
              <a:spcBef>
                <a:spcPts val="400"/>
              </a:spcBef>
              <a:spcAft>
                <a:spcPts val="0"/>
              </a:spcAft>
              <a:buClr>
                <a:schemeClr val="dk1"/>
              </a:buClr>
              <a:buSzPts val="2000"/>
              <a:buFont typeface="Noto Sans Symbols"/>
              <a:buChar char="❖"/>
              <a:defRPr b="1" sz="2000">
                <a:latin typeface="Arial"/>
                <a:ea typeface="Arial"/>
                <a:cs typeface="Arial"/>
                <a:sym typeface="Arial"/>
              </a:defRPr>
            </a:lvl3pPr>
            <a:lvl4pPr indent="-330200" lvl="3" marL="1828800" algn="l">
              <a:lnSpc>
                <a:spcPct val="100000"/>
              </a:lnSpc>
              <a:spcBef>
                <a:spcPts val="320"/>
              </a:spcBef>
              <a:spcAft>
                <a:spcPts val="0"/>
              </a:spcAft>
              <a:buClr>
                <a:schemeClr val="dk1"/>
              </a:buClr>
              <a:buSzPts val="1600"/>
              <a:buFont typeface="Courier New"/>
              <a:buChar char="o"/>
              <a:defRPr b="1" sz="1600"/>
            </a:lvl4pPr>
            <a:lvl5pPr indent="-317500" lvl="4" marL="2286000" algn="l">
              <a:lnSpc>
                <a:spcPct val="100000"/>
              </a:lnSpc>
              <a:spcBef>
                <a:spcPts val="280"/>
              </a:spcBef>
              <a:spcAft>
                <a:spcPts val="0"/>
              </a:spcAft>
              <a:buClr>
                <a:schemeClr val="dk1"/>
              </a:buClr>
              <a:buSzPts val="1400"/>
              <a:buChar char="»"/>
              <a:defRPr b="1" sz="14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6"/>
          <p:cNvSpPr/>
          <p:nvPr/>
        </p:nvSpPr>
        <p:spPr>
          <a:xfrm>
            <a:off x="245076" y="6183072"/>
            <a:ext cx="2133600" cy="5987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 name="Google Shape;25;p16"/>
          <p:cNvSpPr txBox="1"/>
          <p:nvPr/>
        </p:nvSpPr>
        <p:spPr>
          <a:xfrm>
            <a:off x="6019800" y="6188075"/>
            <a:ext cx="2133600" cy="4413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2400"/>
              <a:buFont typeface="Arial"/>
              <a:buNone/>
            </a:pPr>
            <a:fld id="{00000000-1234-1234-1234-123412341234}" type="slidenum">
              <a:rPr b="0" i="0" lang="en-US" sz="2400" u="none" cap="none" strike="noStrike">
                <a:solidFill>
                  <a:srgbClr val="888888"/>
                </a:solidFill>
                <a:latin typeface="Calibri"/>
                <a:ea typeface="Calibri"/>
                <a:cs typeface="Calibri"/>
                <a:sym typeface="Calibri"/>
              </a:rPr>
              <a:t>‹#›</a:t>
            </a:fld>
            <a:endParaRPr b="0" i="0" sz="2000" u="none" cap="none" strike="noStrike">
              <a:solidFill>
                <a:srgbClr val="888888"/>
              </a:solidFill>
              <a:latin typeface="Calibri"/>
              <a:ea typeface="Calibri"/>
              <a:cs typeface="Calibri"/>
              <a:sym typeface="Calibri"/>
            </a:endParaRPr>
          </a:p>
        </p:txBody>
      </p:sp>
      <p:sp>
        <p:nvSpPr>
          <p:cNvPr id="26" name="Google Shape;26;p16"/>
          <p:cNvSpPr/>
          <p:nvPr/>
        </p:nvSpPr>
        <p:spPr>
          <a:xfrm>
            <a:off x="457200" y="274639"/>
            <a:ext cx="8229600" cy="598641"/>
          </a:xfrm>
          <a:prstGeom prst="rect">
            <a:avLst/>
          </a:prstGeom>
          <a:no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 name="Google Shape;27;p16"/>
          <p:cNvSpPr/>
          <p:nvPr/>
        </p:nvSpPr>
        <p:spPr>
          <a:xfrm>
            <a:off x="7580870" y="6096000"/>
            <a:ext cx="717556" cy="618371"/>
          </a:xfrm>
          <a:prstGeom prst="ellipse">
            <a:avLst/>
          </a:prstGeom>
          <a:no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pic>
        <p:nvPicPr>
          <p:cNvPr id="28" name="Google Shape;28;p16"/>
          <p:cNvPicPr preferRelativeResize="0"/>
          <p:nvPr/>
        </p:nvPicPr>
        <p:blipFill rotWithShape="1">
          <a:blip r:embed="rId2">
            <a:alphaModFix/>
          </a:blip>
          <a:srcRect b="0" l="0" r="0" t="0"/>
          <a:stretch/>
        </p:blipFill>
        <p:spPr>
          <a:xfrm>
            <a:off x="609600" y="6205611"/>
            <a:ext cx="1447800" cy="54870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1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2" name="Google Shape;32;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7"/>
          <p:cNvSpPr txBox="1"/>
          <p:nvPr>
            <p:ph idx="12" type="sldNum"/>
          </p:nvPr>
        </p:nvSpPr>
        <p:spPr>
          <a:xfrm>
            <a:off x="6477000" y="6187002"/>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800"/>
              <a:buFont typeface="Arial"/>
              <a:buNone/>
              <a:defRPr b="0" i="0" sz="1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17"/>
          <p:cNvSpPr/>
          <p:nvPr/>
        </p:nvSpPr>
        <p:spPr>
          <a:xfrm>
            <a:off x="228600" y="6226635"/>
            <a:ext cx="2133600" cy="598727"/>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id="36" name="Google Shape;36;p17"/>
          <p:cNvPicPr preferRelativeResize="0"/>
          <p:nvPr/>
        </p:nvPicPr>
        <p:blipFill rotWithShape="1">
          <a:blip r:embed="rId2">
            <a:alphaModFix/>
          </a:blip>
          <a:srcRect b="0" l="0" r="0" t="0"/>
          <a:stretch/>
        </p:blipFill>
        <p:spPr>
          <a:xfrm>
            <a:off x="609600" y="6205611"/>
            <a:ext cx="1447800" cy="54870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0" name="Google Shape;40;p1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1" name="Google Shape;41;p18"/>
          <p:cNvSpPr txBox="1"/>
          <p:nvPr>
            <p:ph idx="10" type="dt"/>
          </p:nvPr>
        </p:nvSpPr>
        <p:spPr>
          <a:xfrm>
            <a:off x="15240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8"/>
          <p:cNvSpPr txBox="1"/>
          <p:nvPr>
            <p:ph idx="11" type="ftr"/>
          </p:nvPr>
        </p:nvSpPr>
        <p:spPr>
          <a:xfrm>
            <a:off x="36576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44" name="Google Shape;44;p18"/>
          <p:cNvPicPr preferRelativeResize="0"/>
          <p:nvPr/>
        </p:nvPicPr>
        <p:blipFill rotWithShape="1">
          <a:blip r:embed="rId2">
            <a:alphaModFix/>
          </a:blip>
          <a:srcRect b="0" l="0" r="0" t="0"/>
          <a:stretch/>
        </p:blipFill>
        <p:spPr>
          <a:xfrm>
            <a:off x="-76200" y="6205611"/>
            <a:ext cx="1447800" cy="54870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8" name="Google Shape;48;p1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9" name="Google Shape;49;p1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0" name="Google Shape;50;p1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1" name="Google Shape;51;p19"/>
          <p:cNvSpPr txBox="1"/>
          <p:nvPr>
            <p:ph idx="10" type="dt"/>
          </p:nvPr>
        </p:nvSpPr>
        <p:spPr>
          <a:xfrm>
            <a:off x="1620946"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9"/>
          <p:cNvSpPr txBox="1"/>
          <p:nvPr>
            <p:ph idx="11" type="ftr"/>
          </p:nvPr>
        </p:nvSpPr>
        <p:spPr>
          <a:xfrm>
            <a:off x="3767684"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54" name="Google Shape;54;p19"/>
          <p:cNvPicPr preferRelativeResize="0"/>
          <p:nvPr/>
        </p:nvPicPr>
        <p:blipFill rotWithShape="1">
          <a:blip r:embed="rId2">
            <a:alphaModFix/>
          </a:blip>
          <a:srcRect b="0" l="0" r="0" t="0"/>
          <a:stretch/>
        </p:blipFill>
        <p:spPr>
          <a:xfrm>
            <a:off x="76200" y="6205611"/>
            <a:ext cx="1447800" cy="54870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0"/>
          <p:cNvSpPr txBox="1"/>
          <p:nvPr>
            <p:ph idx="10" type="dt"/>
          </p:nvPr>
        </p:nvSpPr>
        <p:spPr>
          <a:xfrm>
            <a:off x="1584434" y="6356349"/>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0"/>
          <p:cNvSpPr txBox="1"/>
          <p:nvPr>
            <p:ph idx="11" type="ftr"/>
          </p:nvPr>
        </p:nvSpPr>
        <p:spPr>
          <a:xfrm>
            <a:off x="37338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60" name="Google Shape;60;p20"/>
          <p:cNvPicPr preferRelativeResize="0"/>
          <p:nvPr/>
        </p:nvPicPr>
        <p:blipFill rotWithShape="1">
          <a:blip r:embed="rId2">
            <a:alphaModFix/>
          </a:blip>
          <a:srcRect b="0" l="0" r="0" t="0"/>
          <a:stretch/>
        </p:blipFill>
        <p:spPr>
          <a:xfrm>
            <a:off x="0" y="6205611"/>
            <a:ext cx="1447800" cy="54870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8" name="Google Shape;68;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3"/>
          <p:cNvSpPr/>
          <p:nvPr>
            <p:ph idx="2" type="pic"/>
          </p:nvPr>
        </p:nvSpPr>
        <p:spPr>
          <a:xfrm>
            <a:off x="1792288" y="612775"/>
            <a:ext cx="5486400" cy="4114800"/>
          </a:xfrm>
          <a:prstGeom prst="rect">
            <a:avLst/>
          </a:prstGeom>
          <a:noFill/>
          <a:ln>
            <a:noFill/>
          </a:ln>
        </p:spPr>
      </p:sp>
      <p:sp>
        <p:nvSpPr>
          <p:cNvPr id="75" name="Google Shape;75;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6" name="Google Shape;76;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hyperlink" Target="https://youtu.be/bjclaovzAW4"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doi.org/10.1109/access.2019.2938829" TargetMode="External"/><Relationship Id="rId4" Type="http://schemas.openxmlformats.org/officeDocument/2006/relationships/hyperlink" Target="https://doi.org/10.1016/j.procs.2023.01.117" TargetMode="External"/><Relationship Id="rId5" Type="http://schemas.openxmlformats.org/officeDocument/2006/relationships/hyperlink" Target="https://doi.org/10.1016/j.inffus.2019.12.012" TargetMode="External"/><Relationship Id="rId6" Type="http://schemas.openxmlformats.org/officeDocument/2006/relationships/hyperlink" Target="https://doi.org/10.1109/icccis56430.2022.10037711" TargetMode="External"/><Relationship Id="rId7" Type="http://schemas.openxmlformats.org/officeDocument/2006/relationships/hyperlink" Target="https://doi.org/10.1109/34.73581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
          <p:cNvSpPr/>
          <p:nvPr/>
        </p:nvSpPr>
        <p:spPr>
          <a:xfrm>
            <a:off x="353275" y="245650"/>
            <a:ext cx="8229600" cy="1015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1100"/>
              <a:buFont typeface="Arial"/>
              <a:buNone/>
            </a:pPr>
            <a:r>
              <a:rPr b="1" i="0" lang="en-US" sz="3600" u="none" cap="none" strike="noStrike">
                <a:solidFill>
                  <a:schemeClr val="dk1"/>
                </a:solidFill>
                <a:latin typeface="Times New Roman"/>
                <a:ea typeface="Times New Roman"/>
                <a:cs typeface="Times New Roman"/>
                <a:sym typeface="Times New Roman"/>
              </a:rPr>
              <a:t>EXPLAINABLE REAL TIME SIGN LANGUAGE TO TEXT TRANSLATION</a:t>
            </a:r>
            <a:endParaRPr b="1" i="0" sz="3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000"/>
              </a:spcBef>
              <a:spcAft>
                <a:spcPts val="0"/>
              </a:spcAft>
              <a:buClr>
                <a:srgbClr val="000000"/>
              </a:buClr>
              <a:buSzPts val="3000"/>
              <a:buFont typeface="Arial"/>
              <a:buNone/>
            </a:pPr>
            <a:r>
              <a:t/>
            </a:r>
            <a:endParaRPr b="1" i="0" sz="3000" u="none" cap="none" strike="noStrike">
              <a:solidFill>
                <a:schemeClr val="dk1"/>
              </a:solidFill>
              <a:latin typeface="Arial"/>
              <a:ea typeface="Arial"/>
              <a:cs typeface="Arial"/>
              <a:sym typeface="Arial"/>
            </a:endParaRPr>
          </a:p>
        </p:txBody>
      </p:sp>
      <p:sp>
        <p:nvSpPr>
          <p:cNvPr id="96" name="Google Shape;96;p1"/>
          <p:cNvSpPr/>
          <p:nvPr/>
        </p:nvSpPr>
        <p:spPr>
          <a:xfrm>
            <a:off x="609600" y="1905600"/>
            <a:ext cx="4038600" cy="3046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US" sz="2700" u="none" cap="none" strike="noStrike">
                <a:solidFill>
                  <a:schemeClr val="dk1"/>
                </a:solidFill>
                <a:latin typeface="Times New Roman"/>
                <a:ea typeface="Times New Roman"/>
                <a:cs typeface="Times New Roman"/>
                <a:sym typeface="Times New Roman"/>
              </a:rPr>
              <a:t>Team Members: </a:t>
            </a:r>
            <a:endParaRPr b="1" i="0" sz="2700" u="none" cap="none" strike="noStrike">
              <a:solidFill>
                <a:srgbClr val="FF0000"/>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AutoNum type="arabicPeriod"/>
            </a:pPr>
            <a:r>
              <a:rPr b="1" i="0" lang="en-US" sz="1800" u="none" cap="none" strike="noStrike">
                <a:solidFill>
                  <a:srgbClr val="000000"/>
                </a:solidFill>
                <a:latin typeface="Times New Roman"/>
                <a:ea typeface="Times New Roman"/>
                <a:cs typeface="Times New Roman"/>
                <a:sym typeface="Times New Roman"/>
              </a:rPr>
              <a:t>Mawejje Mark William</a:t>
            </a:r>
            <a:endParaRPr b="1" i="0" sz="1800" u="none" cap="none" strike="noStrike">
              <a:solidFill>
                <a:srgbClr val="000000"/>
              </a:solidFill>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AutoNum type="arabicPeriod"/>
            </a:pPr>
            <a:r>
              <a:rPr b="1" i="0" lang="en-US" sz="1800" u="none" cap="none" strike="noStrike">
                <a:solidFill>
                  <a:srgbClr val="000000"/>
                </a:solidFill>
                <a:latin typeface="Times New Roman"/>
                <a:ea typeface="Times New Roman"/>
                <a:cs typeface="Times New Roman"/>
                <a:sym typeface="Times New Roman"/>
              </a:rPr>
              <a:t>Katende Jericho</a:t>
            </a:r>
            <a:endParaRPr b="1" sz="1800">
              <a:latin typeface="Times New Roman"/>
              <a:ea typeface="Times New Roman"/>
              <a:cs typeface="Times New Roman"/>
              <a:sym typeface="Times New Roman"/>
            </a:endParaRPr>
          </a:p>
          <a:p>
            <a:pPr indent="-342900" lvl="0" marL="457200" marR="0" rtl="0" algn="l">
              <a:lnSpc>
                <a:spcPct val="100000"/>
              </a:lnSpc>
              <a:spcBef>
                <a:spcPts val="0"/>
              </a:spcBef>
              <a:spcAft>
                <a:spcPts val="0"/>
              </a:spcAft>
              <a:buClr>
                <a:schemeClr val="dk1"/>
              </a:buClr>
              <a:buSzPts val="1800"/>
              <a:buFont typeface="Times New Roman"/>
              <a:buAutoNum type="arabicPeriod"/>
            </a:pPr>
            <a:r>
              <a:rPr b="1" i="0" lang="en-US" sz="1800" u="none" cap="none" strike="noStrike">
                <a:solidFill>
                  <a:srgbClr val="000000"/>
                </a:solidFill>
                <a:latin typeface="Times New Roman"/>
                <a:ea typeface="Times New Roman"/>
                <a:cs typeface="Times New Roman"/>
                <a:sym typeface="Times New Roman"/>
              </a:rPr>
              <a:t>Musemeza Murungi Isaac</a:t>
            </a:r>
            <a:endParaRPr b="1" i="0" sz="1800" u="none" cap="none" strike="noStrike">
              <a:solidFill>
                <a:srgbClr val="000000"/>
              </a:solidFill>
              <a:latin typeface="Times New Roman"/>
              <a:ea typeface="Times New Roman"/>
              <a:cs typeface="Times New Roman"/>
              <a:sym typeface="Times New Roman"/>
            </a:endParaRPr>
          </a:p>
          <a:p>
            <a:pPr indent="-203200" lvl="0" marL="342900" marR="0" rtl="0" algn="l">
              <a:lnSpc>
                <a:spcPct val="100000"/>
              </a:lnSpc>
              <a:spcBef>
                <a:spcPts val="0"/>
              </a:spcBef>
              <a:spcAft>
                <a:spcPts val="0"/>
              </a:spcAft>
              <a:buClr>
                <a:schemeClr val="dk1"/>
              </a:buClr>
              <a:buSzPts val="2200"/>
              <a:buFont typeface="Calibri"/>
              <a:buNone/>
            </a:pPr>
            <a:r>
              <a:t/>
            </a:r>
            <a:endParaRPr b="1" i="0" sz="1800" u="none" cap="none" strike="noStrike">
              <a:solidFill>
                <a:srgbClr val="000000"/>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2400"/>
              <a:buFont typeface="Arial"/>
              <a:buNone/>
            </a:pPr>
            <a:r>
              <a:t/>
            </a:r>
            <a:endParaRPr b="1" i="0" sz="1800" u="none" cap="none" strike="noStrike">
              <a:solidFill>
                <a:schemeClr val="dk1"/>
              </a:solidFill>
              <a:latin typeface="Times New Roman"/>
              <a:ea typeface="Times New Roman"/>
              <a:cs typeface="Times New Roman"/>
              <a:sym typeface="Times New Roman"/>
            </a:endParaRPr>
          </a:p>
        </p:txBody>
      </p:sp>
      <p:sp>
        <p:nvSpPr>
          <p:cNvPr id="97" name="Google Shape;97;p1"/>
          <p:cNvSpPr/>
          <p:nvPr/>
        </p:nvSpPr>
        <p:spPr>
          <a:xfrm>
            <a:off x="4572000" y="2787325"/>
            <a:ext cx="4343400" cy="216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600"/>
              <a:buFont typeface="Arial"/>
              <a:buNone/>
            </a:pPr>
            <a:r>
              <a:rPr i="0" lang="en-US" sz="2600" u="none" cap="none" strike="noStrike">
                <a:solidFill>
                  <a:schemeClr val="dk1"/>
                </a:solidFill>
                <a:latin typeface="Calibri"/>
                <a:ea typeface="Calibri"/>
                <a:cs typeface="Calibri"/>
                <a:sym typeface="Calibri"/>
              </a:rPr>
              <a:t>Presented by </a:t>
            </a:r>
            <a:r>
              <a:rPr i="0" lang="en-US" sz="2200" u="none" cap="none" strike="noStrike">
                <a:solidFill>
                  <a:schemeClr val="dk1"/>
                </a:solidFill>
                <a:latin typeface="Calibri"/>
                <a:ea typeface="Calibri"/>
                <a:cs typeface="Calibri"/>
                <a:sym typeface="Calibri"/>
              </a:rPr>
              <a:t>-</a:t>
            </a:r>
            <a:endParaRPr i="0" sz="1400" u="none" cap="none" strike="noStrike">
              <a:solidFill>
                <a:srgbClr val="000000"/>
              </a:solidFill>
            </a:endParaRPr>
          </a:p>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chemeClr val="dk1"/>
                </a:solidFill>
                <a:latin typeface="Calibri"/>
                <a:ea typeface="Calibri"/>
                <a:cs typeface="Calibri"/>
                <a:sym typeface="Calibri"/>
              </a:rPr>
              <a:t>Group</a:t>
            </a:r>
            <a:r>
              <a:rPr b="1" lang="en-US" sz="2200">
                <a:solidFill>
                  <a:schemeClr val="dk1"/>
                </a:solidFill>
                <a:latin typeface="Calibri"/>
                <a:ea typeface="Calibri"/>
                <a:cs typeface="Calibri"/>
                <a:sym typeface="Calibri"/>
              </a:rPr>
              <a:t> CS24-</a:t>
            </a:r>
            <a:r>
              <a:rPr b="1" i="0" lang="en-US" sz="2200" u="none" cap="none" strike="noStrike">
                <a:solidFill>
                  <a:schemeClr val="dk1"/>
                </a:solidFill>
                <a:latin typeface="Calibri"/>
                <a:ea typeface="Calibri"/>
                <a:cs typeface="Calibri"/>
                <a:sym typeface="Calibri"/>
              </a:rPr>
              <a:t>22</a:t>
            </a:r>
            <a:endParaRPr b="1" sz="22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200"/>
              <a:buFont typeface="Arial"/>
              <a:buNone/>
            </a:pPr>
            <a:r>
              <a:rPr i="0" lang="en-US" sz="2200" u="none" cap="none" strike="noStrike">
                <a:solidFill>
                  <a:schemeClr val="dk1"/>
                </a:solidFill>
                <a:latin typeface="Calibri"/>
                <a:ea typeface="Calibri"/>
                <a:cs typeface="Calibri"/>
                <a:sym typeface="Calibri"/>
              </a:rPr>
              <a:t>Affiliation</a:t>
            </a:r>
            <a:r>
              <a:rPr b="1" i="0" lang="en-US" sz="2200" u="none" cap="none" strike="noStrike">
                <a:solidFill>
                  <a:schemeClr val="dk1"/>
                </a:solidFill>
                <a:latin typeface="Calibri"/>
                <a:ea typeface="Calibri"/>
                <a:cs typeface="Calibri"/>
                <a:sym typeface="Calibri"/>
              </a:rPr>
              <a:t>: -</a:t>
            </a:r>
            <a:endParaRPr b="1" i="0" sz="2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chemeClr val="dk1"/>
                </a:solidFill>
                <a:latin typeface="Calibri"/>
                <a:ea typeface="Calibri"/>
                <a:cs typeface="Calibri"/>
                <a:sym typeface="Calibri"/>
              </a:rPr>
              <a:t>Makerere University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chemeClr val="dk1"/>
                </a:solidFill>
                <a:latin typeface="Calibri"/>
                <a:ea typeface="Calibri"/>
                <a:cs typeface="Calibri"/>
                <a:sym typeface="Calibri"/>
              </a:rPr>
              <a:t>Country: Uganda</a:t>
            </a:r>
            <a:endParaRPr b="0" i="0" sz="2200" u="none" cap="none" strike="noStrike">
              <a:solidFill>
                <a:schemeClr val="dk1"/>
              </a:solidFill>
              <a:latin typeface="Calibri"/>
              <a:ea typeface="Calibri"/>
              <a:cs typeface="Calibri"/>
              <a:sym typeface="Calibri"/>
            </a:endParaRPr>
          </a:p>
        </p:txBody>
      </p:sp>
      <p:pic>
        <p:nvPicPr>
          <p:cNvPr descr="sign language text&#10;" id="98" name="Google Shape;98;p1"/>
          <p:cNvPicPr preferRelativeResize="0"/>
          <p:nvPr/>
        </p:nvPicPr>
        <p:blipFill rotWithShape="1">
          <a:blip r:embed="rId3">
            <a:alphaModFix/>
          </a:blip>
          <a:srcRect b="0" l="0" r="0" t="0"/>
          <a:stretch/>
        </p:blipFill>
        <p:spPr>
          <a:xfrm>
            <a:off x="817025" y="3685925"/>
            <a:ext cx="3414500" cy="3046800"/>
          </a:xfrm>
          <a:prstGeom prst="rect">
            <a:avLst/>
          </a:prstGeom>
          <a:noFill/>
          <a:ln>
            <a:noFill/>
          </a:ln>
          <a:effectLst>
            <a:outerShdw blurRad="57150" rotWithShape="0" algn="bl" dir="5400000" dist="19050">
              <a:srgbClr val="000000">
                <a:alpha val="49803"/>
              </a:srgbClr>
            </a:outerShdw>
          </a:effectLst>
        </p:spPr>
      </p:pic>
      <p:sp>
        <p:nvSpPr>
          <p:cNvPr id="99" name="Google Shape;99;p1"/>
          <p:cNvSpPr txBox="1"/>
          <p:nvPr/>
        </p:nvSpPr>
        <p:spPr>
          <a:xfrm>
            <a:off x="4776100" y="62282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u="sng">
                <a:solidFill>
                  <a:schemeClr val="hlink"/>
                </a:solidFill>
                <a:hlinkClick r:id="rId4"/>
              </a:rPr>
              <a:t>Link to the video presentation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e5fa8f22e7_0_9"/>
          <p:cNvSpPr txBox="1"/>
          <p:nvPr>
            <p:ph type="title"/>
          </p:nvPr>
        </p:nvSpPr>
        <p:spPr>
          <a:xfrm>
            <a:off x="457200" y="381000"/>
            <a:ext cx="8077200" cy="369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Continuation</a:t>
            </a:r>
            <a:endParaRPr/>
          </a:p>
        </p:txBody>
      </p:sp>
      <p:graphicFrame>
        <p:nvGraphicFramePr>
          <p:cNvPr id="156" name="Google Shape;156;g2e5fa8f22e7_0_9"/>
          <p:cNvGraphicFramePr/>
          <p:nvPr/>
        </p:nvGraphicFramePr>
        <p:xfrm>
          <a:off x="457188" y="888050"/>
          <a:ext cx="3000000" cy="3000000"/>
        </p:xfrm>
        <a:graphic>
          <a:graphicData uri="http://schemas.openxmlformats.org/drawingml/2006/table">
            <a:tbl>
              <a:tblPr>
                <a:noFill/>
                <a:tableStyleId>{915191D2-8A55-449A-A70B-1F555DD3F363}</a:tableStyleId>
              </a:tblPr>
              <a:tblGrid>
                <a:gridCol w="1674975"/>
                <a:gridCol w="1912950"/>
                <a:gridCol w="4669300"/>
              </a:tblGrid>
              <a:tr h="1009650">
                <a:tc>
                  <a:txBody>
                    <a:bodyPr/>
                    <a:lstStyle/>
                    <a:p>
                      <a:pPr indent="0" lvl="0" marL="0" rtl="0" algn="ctr">
                        <a:spcBef>
                          <a:spcPts val="0"/>
                        </a:spcBef>
                        <a:spcAft>
                          <a:spcPts val="200"/>
                        </a:spcAft>
                        <a:buNone/>
                      </a:pPr>
                      <a:r>
                        <a:rPr b="1" lang="en-US" sz="1500"/>
                        <a:t>Model Implementation </a:t>
                      </a:r>
                      <a:endParaRPr b="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500"/>
                        <a:t>Convolutional Neural Networks (CNNs)</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200"/>
                        </a:spcAft>
                        <a:buNone/>
                      </a:pPr>
                      <a:r>
                        <a:rPr lang="en-US" sz="1500"/>
                        <a:t>- Built using Keras Sequential API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609600">
                <a:tc>
                  <a:txBody>
                    <a:bodyPr/>
                    <a:lstStyle/>
                    <a:p>
                      <a:pPr indent="0" lvl="0" marL="0" rtl="0" algn="ctr">
                        <a:spcBef>
                          <a:spcPts val="0"/>
                        </a:spcBef>
                        <a:spcAft>
                          <a:spcPts val="200"/>
                        </a:spcAft>
                        <a:buNone/>
                      </a:pPr>
                      <a:r>
                        <a:rPr b="1" lang="en-US" sz="1500"/>
                        <a:t> </a:t>
                      </a:r>
                      <a:endParaRPr b="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500"/>
                        <a:t>CNN Architectures</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VGG-16 and VGG-19 Convolutional, max-pooling, and fully  connected layers</a:t>
                      </a:r>
                      <a:endParaRPr sz="1500"/>
                    </a:p>
                    <a:p>
                      <a:pPr indent="0" lvl="0" marL="0" rtl="0" algn="l">
                        <a:spcBef>
                          <a:spcPts val="200"/>
                        </a:spcBef>
                        <a:spcAft>
                          <a:spcPts val="200"/>
                        </a:spcAft>
                        <a:buNone/>
                      </a:pPr>
                      <a:r>
                        <a:rPr lang="en-US" sz="1500"/>
                        <a:t>  - Used for feature extraction and classification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809625">
                <a:tc>
                  <a:txBody>
                    <a:bodyPr/>
                    <a:lstStyle/>
                    <a:p>
                      <a:pPr indent="0" lvl="0" marL="0" rtl="0" algn="ctr">
                        <a:spcBef>
                          <a:spcPts val="0"/>
                        </a:spcBef>
                        <a:spcAft>
                          <a:spcPts val="200"/>
                        </a:spcAft>
                        <a:buNone/>
                      </a:pPr>
                      <a:r>
                        <a:rPr b="1" lang="en-US" sz="1500"/>
                        <a:t> </a:t>
                      </a:r>
                      <a:endParaRPr b="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500"/>
                        <a:t>Vision Transformers (ViT)</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Self-attention mechanism inspired by Transformer architecture</a:t>
                      </a:r>
                      <a:endParaRPr sz="1500"/>
                    </a:p>
                    <a:p>
                      <a:pPr indent="0" lvl="0" marL="0" rtl="0" algn="l">
                        <a:spcBef>
                          <a:spcPts val="200"/>
                        </a:spcBef>
                        <a:spcAft>
                          <a:spcPts val="0"/>
                        </a:spcAft>
                        <a:buNone/>
                      </a:pPr>
                      <a:r>
                        <a:rPr lang="en-US" sz="1500"/>
                        <a:t>- Input images split into patches</a:t>
                      </a:r>
                      <a:endParaRPr sz="1500"/>
                    </a:p>
                    <a:p>
                      <a:pPr indent="0" lvl="0" marL="0" rtl="0" algn="l">
                        <a:spcBef>
                          <a:spcPts val="200"/>
                        </a:spcBef>
                        <a:spcAft>
                          <a:spcPts val="200"/>
                        </a:spcAft>
                        <a:buNone/>
                      </a:pPr>
                      <a:r>
                        <a:rPr lang="en-US" sz="1500"/>
                        <a:t>- Series of Transformer encoder layers to capture global dependencies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1009650">
                <a:tc>
                  <a:txBody>
                    <a:bodyPr/>
                    <a:lstStyle/>
                    <a:p>
                      <a:pPr indent="0" lvl="0" marL="0" rtl="0" algn="ctr">
                        <a:spcBef>
                          <a:spcPts val="0"/>
                        </a:spcBef>
                        <a:spcAft>
                          <a:spcPts val="200"/>
                        </a:spcAft>
                        <a:buNone/>
                      </a:pPr>
                      <a:r>
                        <a:rPr b="1" lang="en-US" sz="1500"/>
                        <a:t>Model Training </a:t>
                      </a:r>
                      <a:endParaRPr b="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500"/>
                        <a:t>VGG-19 Training</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Initialized with pre-trained ImageNet weights (transfer learning)</a:t>
                      </a:r>
                      <a:endParaRPr sz="1500"/>
                    </a:p>
                    <a:p>
                      <a:pPr indent="0" lvl="0" marL="0" rtl="0" algn="l">
                        <a:spcBef>
                          <a:spcPts val="200"/>
                        </a:spcBef>
                        <a:spcAft>
                          <a:spcPts val="0"/>
                        </a:spcAft>
                        <a:buNone/>
                      </a:pPr>
                      <a:r>
                        <a:rPr lang="en-US" sz="1500"/>
                        <a:t>- Adam optimizer, sparse categorical cross-entropy loss</a:t>
                      </a:r>
                      <a:endParaRPr sz="1500"/>
                    </a:p>
                    <a:p>
                      <a:pPr indent="0" lvl="0" marL="0" rtl="0" algn="l">
                        <a:spcBef>
                          <a:spcPts val="200"/>
                        </a:spcBef>
                        <a:spcAft>
                          <a:spcPts val="0"/>
                        </a:spcAft>
                        <a:buNone/>
                      </a:pPr>
                      <a:r>
                        <a:rPr lang="en-US" sz="1500"/>
                        <a:t>- Trained for 15 epochs with checkpointing</a:t>
                      </a:r>
                      <a:endParaRPr sz="1500"/>
                    </a:p>
                    <a:p>
                      <a:pPr indent="0" lvl="0" marL="0" rtl="0" algn="l">
                        <a:spcBef>
                          <a:spcPts val="200"/>
                        </a:spcBef>
                        <a:spcAft>
                          <a:spcPts val="200"/>
                        </a:spcAft>
                        <a:buNone/>
                      </a:pPr>
                      <a:r>
                        <a:rPr lang="en-US" sz="1500"/>
                        <a:t>- Evaluated on validation data after each epoch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809625">
                <a:tc>
                  <a:txBody>
                    <a:bodyPr/>
                    <a:lstStyle/>
                    <a:p>
                      <a:pPr indent="0" lvl="0" marL="0" rtl="0" algn="ctr">
                        <a:spcBef>
                          <a:spcPts val="0"/>
                        </a:spcBef>
                        <a:spcAft>
                          <a:spcPts val="200"/>
                        </a:spcAft>
                        <a:buNone/>
                      </a:pPr>
                      <a:r>
                        <a:rPr b="1" lang="en-US" sz="1500"/>
                        <a:t> </a:t>
                      </a:r>
                      <a:endParaRPr b="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500"/>
                        <a:t>Vision Transformer Training</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Pre-trained ViT-Base model loaded</a:t>
                      </a:r>
                      <a:endParaRPr sz="1500"/>
                    </a:p>
                    <a:p>
                      <a:pPr indent="0" lvl="0" marL="0" rtl="0" algn="l">
                        <a:spcBef>
                          <a:spcPts val="200"/>
                        </a:spcBef>
                        <a:spcAft>
                          <a:spcPts val="200"/>
                        </a:spcAft>
                        <a:buNone/>
                      </a:pPr>
                      <a:r>
                        <a:rPr lang="en-US" sz="1500"/>
                        <a:t>- Similar training procedures as CNNs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2e5fa8f22e7_0_40"/>
          <p:cNvSpPr txBox="1"/>
          <p:nvPr>
            <p:ph type="title"/>
          </p:nvPr>
        </p:nvSpPr>
        <p:spPr>
          <a:xfrm>
            <a:off x="457200" y="381000"/>
            <a:ext cx="8077200" cy="369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Dataset images</a:t>
            </a:r>
            <a:endParaRPr/>
          </a:p>
        </p:txBody>
      </p:sp>
      <p:pic>
        <p:nvPicPr>
          <p:cNvPr id="163" name="Google Shape;163;g2e5fa8f22e7_0_40"/>
          <p:cNvPicPr preferRelativeResize="0"/>
          <p:nvPr/>
        </p:nvPicPr>
        <p:blipFill>
          <a:blip r:embed="rId3">
            <a:alphaModFix/>
          </a:blip>
          <a:stretch>
            <a:fillRect/>
          </a:stretch>
        </p:blipFill>
        <p:spPr>
          <a:xfrm>
            <a:off x="457200" y="1095350"/>
            <a:ext cx="8077200" cy="1219200"/>
          </a:xfrm>
          <a:prstGeom prst="rect">
            <a:avLst/>
          </a:prstGeom>
          <a:noFill/>
          <a:ln>
            <a:noFill/>
          </a:ln>
        </p:spPr>
      </p:pic>
      <p:pic>
        <p:nvPicPr>
          <p:cNvPr id="164" name="Google Shape;164;g2e5fa8f22e7_0_40"/>
          <p:cNvPicPr preferRelativeResize="0"/>
          <p:nvPr/>
        </p:nvPicPr>
        <p:blipFill>
          <a:blip r:embed="rId4">
            <a:alphaModFix/>
          </a:blip>
          <a:stretch>
            <a:fillRect/>
          </a:stretch>
        </p:blipFill>
        <p:spPr>
          <a:xfrm>
            <a:off x="233200" y="2762000"/>
            <a:ext cx="8301200" cy="4026476"/>
          </a:xfrm>
          <a:prstGeom prst="rect">
            <a:avLst/>
          </a:prstGeom>
          <a:noFill/>
          <a:ln>
            <a:noFill/>
          </a:ln>
        </p:spPr>
      </p:pic>
      <p:sp>
        <p:nvSpPr>
          <p:cNvPr id="165" name="Google Shape;165;g2e5fa8f22e7_0_40"/>
          <p:cNvSpPr txBox="1"/>
          <p:nvPr/>
        </p:nvSpPr>
        <p:spPr>
          <a:xfrm>
            <a:off x="5965175" y="5934600"/>
            <a:ext cx="24435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lt1"/>
                </a:solidFill>
              </a:rPr>
              <a:t>Augmented</a:t>
            </a:r>
            <a:r>
              <a:rPr lang="en-US" sz="2400">
                <a:solidFill>
                  <a:schemeClr val="lt1"/>
                </a:solidFill>
              </a:rPr>
              <a:t> Images</a:t>
            </a:r>
            <a:endParaRPr sz="24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2a0bbe8be9c_2_0"/>
          <p:cNvSpPr txBox="1"/>
          <p:nvPr>
            <p:ph type="title"/>
          </p:nvPr>
        </p:nvSpPr>
        <p:spPr>
          <a:xfrm>
            <a:off x="457200" y="381000"/>
            <a:ext cx="8077200" cy="3699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002060"/>
              </a:buClr>
              <a:buSzPct val="100000"/>
              <a:buFont typeface="Arial"/>
              <a:buNone/>
            </a:pPr>
            <a:r>
              <a:rPr lang="en-US"/>
              <a:t>Model Architectures</a:t>
            </a:r>
            <a:endParaRPr/>
          </a:p>
        </p:txBody>
      </p:sp>
      <p:pic>
        <p:nvPicPr>
          <p:cNvPr id="171" name="Google Shape;171;g2a0bbe8be9c_2_0"/>
          <p:cNvPicPr preferRelativeResize="0"/>
          <p:nvPr/>
        </p:nvPicPr>
        <p:blipFill>
          <a:blip r:embed="rId3">
            <a:alphaModFix/>
          </a:blip>
          <a:stretch>
            <a:fillRect/>
          </a:stretch>
        </p:blipFill>
        <p:spPr>
          <a:xfrm>
            <a:off x="457200" y="1013950"/>
            <a:ext cx="5943600" cy="3095625"/>
          </a:xfrm>
          <a:prstGeom prst="rect">
            <a:avLst/>
          </a:prstGeom>
          <a:noFill/>
          <a:ln>
            <a:noFill/>
          </a:ln>
        </p:spPr>
      </p:pic>
      <p:pic>
        <p:nvPicPr>
          <p:cNvPr id="172" name="Google Shape;172;g2a0bbe8be9c_2_0"/>
          <p:cNvPicPr preferRelativeResize="0"/>
          <p:nvPr/>
        </p:nvPicPr>
        <p:blipFill>
          <a:blip r:embed="rId4">
            <a:alphaModFix/>
          </a:blip>
          <a:stretch>
            <a:fillRect/>
          </a:stretch>
        </p:blipFill>
        <p:spPr>
          <a:xfrm>
            <a:off x="457200" y="4109575"/>
            <a:ext cx="5728775" cy="2628900"/>
          </a:xfrm>
          <a:prstGeom prst="rect">
            <a:avLst/>
          </a:prstGeom>
          <a:noFill/>
          <a:ln>
            <a:noFill/>
          </a:ln>
        </p:spPr>
      </p:pic>
      <p:sp>
        <p:nvSpPr>
          <p:cNvPr id="173" name="Google Shape;173;g2a0bbe8be9c_2_0"/>
          <p:cNvSpPr txBox="1"/>
          <p:nvPr/>
        </p:nvSpPr>
        <p:spPr>
          <a:xfrm>
            <a:off x="4029400" y="5924850"/>
            <a:ext cx="12951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700">
              <a:solidFill>
                <a:srgbClr val="002060"/>
              </a:solidFill>
            </a:endParaRPr>
          </a:p>
        </p:txBody>
      </p:sp>
      <p:sp>
        <p:nvSpPr>
          <p:cNvPr id="174" name="Google Shape;174;g2a0bbe8be9c_2_0"/>
          <p:cNvSpPr txBox="1"/>
          <p:nvPr/>
        </p:nvSpPr>
        <p:spPr>
          <a:xfrm>
            <a:off x="1572000" y="6138175"/>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rgbClr val="002060"/>
                </a:solidFill>
              </a:rPr>
              <a:t>vgg-19</a:t>
            </a:r>
            <a:endParaRPr sz="2000">
              <a:solidFill>
                <a:srgbClr val="00206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graphicFrame>
        <p:nvGraphicFramePr>
          <p:cNvPr id="180" name="Google Shape;180;g2e5fa8f22e7_0_26"/>
          <p:cNvGraphicFramePr/>
          <p:nvPr/>
        </p:nvGraphicFramePr>
        <p:xfrm>
          <a:off x="533400" y="906750"/>
          <a:ext cx="3000000" cy="3000000"/>
        </p:xfrm>
        <a:graphic>
          <a:graphicData uri="http://schemas.openxmlformats.org/drawingml/2006/table">
            <a:tbl>
              <a:tblPr>
                <a:noFill/>
                <a:tableStyleId>{6EDEAF5F-2FF4-46B3-B416-DE94178146B6}</a:tableStyleId>
              </a:tblPr>
              <a:tblGrid>
                <a:gridCol w="1666375"/>
                <a:gridCol w="6410825"/>
              </a:tblGrid>
              <a:tr h="540300">
                <a:tc>
                  <a:txBody>
                    <a:bodyPr/>
                    <a:lstStyle/>
                    <a:p>
                      <a:pPr indent="0" lvl="0" marL="63500" marR="63500" rtl="0" algn="ctr">
                        <a:lnSpc>
                          <a:spcPct val="115000"/>
                        </a:lnSpc>
                        <a:spcBef>
                          <a:spcPts val="0"/>
                        </a:spcBef>
                        <a:spcAft>
                          <a:spcPts val="0"/>
                        </a:spcAft>
                        <a:buNone/>
                      </a:pPr>
                      <a:r>
                        <a:rPr b="1" lang="en-US" sz="1200"/>
                        <a:t>Explainability Model</a:t>
                      </a:r>
                      <a:r>
                        <a:rPr lang="en-US" sz="1200"/>
                        <a:t> </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ctr">
                        <a:lnSpc>
                          <a:spcPct val="115000"/>
                        </a:lnSpc>
                        <a:spcBef>
                          <a:spcPts val="0"/>
                        </a:spcBef>
                        <a:spcAft>
                          <a:spcPts val="0"/>
                        </a:spcAft>
                        <a:buNone/>
                      </a:pPr>
                      <a:r>
                        <a:rPr b="1" lang="en-US" sz="1800"/>
                        <a:t>Description</a:t>
                      </a:r>
                      <a:r>
                        <a:rPr lang="en-US" sz="1800"/>
                        <a:t> </a:t>
                      </a:r>
                      <a:endParaRPr sz="18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92675">
                <a:tc>
                  <a:txBody>
                    <a:bodyPr/>
                    <a:lstStyle/>
                    <a:p>
                      <a:pPr indent="0" lvl="0" marL="63500" marR="63500" rtl="0" algn="l">
                        <a:lnSpc>
                          <a:spcPct val="115000"/>
                        </a:lnSpc>
                        <a:spcBef>
                          <a:spcPts val="0"/>
                        </a:spcBef>
                        <a:spcAft>
                          <a:spcPts val="0"/>
                        </a:spcAft>
                        <a:buNone/>
                      </a:pPr>
                      <a:r>
                        <a:rPr b="1" lang="en-US" sz="1200"/>
                        <a:t>LIME (Local Interpretable Model-agnostic Explanations)</a:t>
                      </a:r>
                      <a:r>
                        <a:rPr lang="en-US" sz="1200"/>
                        <a:t> </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US" sz="1300"/>
                        <a:t>-Creates local surrogate models that can be used to explain individual predictions of the original black-box model. </a:t>
                      </a:r>
                      <a:endParaRPr sz="1300"/>
                    </a:p>
                    <a:p>
                      <a:pPr indent="0" lvl="0" marL="63500" marR="63500" rtl="0" algn="l">
                        <a:lnSpc>
                          <a:spcPct val="115000"/>
                        </a:lnSpc>
                        <a:spcBef>
                          <a:spcPts val="0"/>
                        </a:spcBef>
                        <a:spcAft>
                          <a:spcPts val="0"/>
                        </a:spcAft>
                        <a:buNone/>
                      </a:pPr>
                      <a:r>
                        <a:rPr lang="en-US" sz="1300"/>
                        <a:t>-It identifies significant features or super-pixels in an input image, training a local sparse linear model around the instance of interest and providing visual heatmaps or feature importance scores.</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04575">
                <a:tc>
                  <a:txBody>
                    <a:bodyPr/>
                    <a:lstStyle/>
                    <a:p>
                      <a:pPr indent="0" lvl="0" marL="63500" marR="63500" rtl="0" algn="l">
                        <a:lnSpc>
                          <a:spcPct val="115000"/>
                        </a:lnSpc>
                        <a:spcBef>
                          <a:spcPts val="0"/>
                        </a:spcBef>
                        <a:spcAft>
                          <a:spcPts val="0"/>
                        </a:spcAft>
                        <a:buNone/>
                      </a:pPr>
                      <a:r>
                        <a:rPr b="1" lang="en-US" sz="1200"/>
                        <a:t>SHAP (SHapley Additive exPlanations)</a:t>
                      </a:r>
                      <a:r>
                        <a:rPr lang="en-US" sz="1200"/>
                        <a:t> </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US" sz="1300"/>
                        <a:t>-</a:t>
                      </a:r>
                      <a:r>
                        <a:rPr lang="en-US" sz="1300"/>
                        <a:t>The model assigns a Shap value to each input feature, ensuring fair distribution of contributions across all features. </a:t>
                      </a:r>
                      <a:endParaRPr sz="1300"/>
                    </a:p>
                    <a:p>
                      <a:pPr indent="0" lvl="0" marL="63500" marR="63500" rtl="0" algn="l">
                        <a:lnSpc>
                          <a:spcPct val="115000"/>
                        </a:lnSpc>
                        <a:spcBef>
                          <a:spcPts val="0"/>
                        </a:spcBef>
                        <a:spcAft>
                          <a:spcPts val="0"/>
                        </a:spcAft>
                        <a:buNone/>
                      </a:pPr>
                      <a:r>
                        <a:rPr lang="en-US" sz="1300"/>
                        <a:t>-It provides a comprehensive understanding of the model's behavior by quantifying the impact of each input feature on the output prediction.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104575">
                <a:tc>
                  <a:txBody>
                    <a:bodyPr/>
                    <a:lstStyle/>
                    <a:p>
                      <a:pPr indent="0" lvl="0" marL="63500" marR="63500" rtl="0" algn="l">
                        <a:lnSpc>
                          <a:spcPct val="115000"/>
                        </a:lnSpc>
                        <a:spcBef>
                          <a:spcPts val="0"/>
                        </a:spcBef>
                        <a:spcAft>
                          <a:spcPts val="0"/>
                        </a:spcAft>
                        <a:buNone/>
                      </a:pPr>
                      <a:r>
                        <a:rPr b="1" lang="en-US" sz="1200"/>
                        <a:t>Grad-CAM (Gradient-weighted Class Activation Mapping)</a:t>
                      </a:r>
                      <a:r>
                        <a:rPr lang="en-US" sz="1200"/>
                        <a:t> </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US" sz="1300"/>
                        <a:t>- Computes the gradients of the target class score with respect to the final convolutional layer's feature maps and weights the feature maps using the computed gradients to identify the regions of the input image that have a significant influence on the model's prediction and generates visual heatmaps that highlight the important regions in the input image that contributed to the model's decision, providing a spatial understanding of the model's focus. </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292675">
                <a:tc>
                  <a:txBody>
                    <a:bodyPr/>
                    <a:lstStyle/>
                    <a:p>
                      <a:pPr indent="0" lvl="0" marL="63500" marR="63500" rtl="0" algn="l">
                        <a:lnSpc>
                          <a:spcPct val="115000"/>
                        </a:lnSpc>
                        <a:spcBef>
                          <a:spcPts val="0"/>
                        </a:spcBef>
                        <a:spcAft>
                          <a:spcPts val="0"/>
                        </a:spcAft>
                        <a:buNone/>
                      </a:pPr>
                      <a:r>
                        <a:rPr b="1" lang="en-US" sz="1200"/>
                        <a:t>Integrated Gradients</a:t>
                      </a:r>
                      <a:r>
                        <a:rPr lang="en-US" sz="1200"/>
                        <a:t> </a:t>
                      </a:r>
                      <a:endParaRPr sz="12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US" sz="1300"/>
                        <a:t>The model's prediction is attributed to its input features by computing output gradients along a path from a baseline to the input instance. An attribution map highlights the importance of each pixel in the input image for the model's prediction. This provides a fine-grained explanation of the model's behavior, showing how different components of the input image influence the final decision.</a:t>
                      </a:r>
                      <a:endParaRPr sz="1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81" name="Google Shape;181;g2e5fa8f22e7_0_26"/>
          <p:cNvSpPr txBox="1"/>
          <p:nvPr/>
        </p:nvSpPr>
        <p:spPr>
          <a:xfrm>
            <a:off x="492450" y="167850"/>
            <a:ext cx="8159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a:solidFill>
                  <a:srgbClr val="002060"/>
                </a:solidFill>
              </a:rPr>
              <a:t>Explainability</a:t>
            </a:r>
            <a:endParaRPr b="1" sz="3600">
              <a:solidFill>
                <a:srgbClr val="00206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2e53477a7e5_0_11"/>
          <p:cNvSpPr txBox="1"/>
          <p:nvPr>
            <p:ph type="title"/>
          </p:nvPr>
        </p:nvSpPr>
        <p:spPr>
          <a:xfrm>
            <a:off x="457200" y="381000"/>
            <a:ext cx="8077200" cy="3699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EXPLAINABILITY </a:t>
            </a:r>
            <a:endParaRPr/>
          </a:p>
        </p:txBody>
      </p:sp>
      <p:pic>
        <p:nvPicPr>
          <p:cNvPr id="188" name="Google Shape;188;g2e53477a7e5_0_11"/>
          <p:cNvPicPr preferRelativeResize="0"/>
          <p:nvPr/>
        </p:nvPicPr>
        <p:blipFill>
          <a:blip r:embed="rId3">
            <a:alphaModFix/>
          </a:blip>
          <a:stretch>
            <a:fillRect/>
          </a:stretch>
        </p:blipFill>
        <p:spPr>
          <a:xfrm>
            <a:off x="326713" y="3051800"/>
            <a:ext cx="4596775" cy="3688000"/>
          </a:xfrm>
          <a:prstGeom prst="rect">
            <a:avLst/>
          </a:prstGeom>
          <a:noFill/>
          <a:ln>
            <a:noFill/>
          </a:ln>
        </p:spPr>
      </p:pic>
      <p:pic>
        <p:nvPicPr>
          <p:cNvPr id="189" name="Google Shape;189;g2e53477a7e5_0_11"/>
          <p:cNvPicPr preferRelativeResize="0"/>
          <p:nvPr/>
        </p:nvPicPr>
        <p:blipFill rotWithShape="1">
          <a:blip r:embed="rId4">
            <a:alphaModFix/>
          </a:blip>
          <a:srcRect b="0" l="1905" r="1363" t="1019"/>
          <a:stretch/>
        </p:blipFill>
        <p:spPr>
          <a:xfrm>
            <a:off x="5410775" y="3294075"/>
            <a:ext cx="3554725" cy="3688000"/>
          </a:xfrm>
          <a:prstGeom prst="rect">
            <a:avLst/>
          </a:prstGeom>
          <a:noFill/>
          <a:ln>
            <a:noFill/>
          </a:ln>
        </p:spPr>
      </p:pic>
      <p:sp>
        <p:nvSpPr>
          <p:cNvPr id="190" name="Google Shape;190;g2e53477a7e5_0_11"/>
          <p:cNvSpPr txBox="1"/>
          <p:nvPr/>
        </p:nvSpPr>
        <p:spPr>
          <a:xfrm rot="5400000">
            <a:off x="2394975" y="4922525"/>
            <a:ext cx="3000000" cy="431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0"/>
              </a:spcAft>
              <a:buNone/>
            </a:pPr>
            <a:r>
              <a:rPr lang="en-US" sz="1600">
                <a:solidFill>
                  <a:schemeClr val="dk1"/>
                </a:solidFill>
                <a:highlight>
                  <a:schemeClr val="lt1"/>
                </a:highlight>
                <a:latin typeface="Times New Roman"/>
                <a:ea typeface="Times New Roman"/>
                <a:cs typeface="Times New Roman"/>
                <a:sym typeface="Times New Roman"/>
              </a:rPr>
              <a:t>LIME value</a:t>
            </a:r>
            <a:endParaRPr sz="800"/>
          </a:p>
        </p:txBody>
      </p:sp>
      <p:pic>
        <p:nvPicPr>
          <p:cNvPr id="191" name="Google Shape;191;g2e53477a7e5_0_11"/>
          <p:cNvPicPr preferRelativeResize="0"/>
          <p:nvPr/>
        </p:nvPicPr>
        <p:blipFill>
          <a:blip r:embed="rId5">
            <a:alphaModFix/>
          </a:blip>
          <a:stretch>
            <a:fillRect/>
          </a:stretch>
        </p:blipFill>
        <p:spPr>
          <a:xfrm>
            <a:off x="457200" y="1182200"/>
            <a:ext cx="5943600" cy="1438275"/>
          </a:xfrm>
          <a:prstGeom prst="rect">
            <a:avLst/>
          </a:prstGeom>
          <a:noFill/>
          <a:ln>
            <a:noFill/>
          </a:ln>
        </p:spPr>
      </p:pic>
      <p:sp>
        <p:nvSpPr>
          <p:cNvPr id="192" name="Google Shape;192;g2e53477a7e5_0_11"/>
          <p:cNvSpPr txBox="1"/>
          <p:nvPr/>
        </p:nvSpPr>
        <p:spPr>
          <a:xfrm rot="5400000">
            <a:off x="7669650" y="3676075"/>
            <a:ext cx="2160600" cy="4311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0"/>
              </a:spcAft>
              <a:buNone/>
            </a:pPr>
            <a:r>
              <a:rPr lang="en-US" sz="1600">
                <a:solidFill>
                  <a:schemeClr val="dk1"/>
                </a:solidFill>
                <a:highlight>
                  <a:schemeClr val="lt1"/>
                </a:highlight>
                <a:latin typeface="Times New Roman"/>
                <a:ea typeface="Times New Roman"/>
                <a:cs typeface="Times New Roman"/>
                <a:sym typeface="Times New Roman"/>
              </a:rPr>
              <a:t>Shap</a:t>
            </a:r>
            <a:r>
              <a:rPr lang="en-US" sz="1600">
                <a:solidFill>
                  <a:schemeClr val="dk1"/>
                </a:solidFill>
                <a:highlight>
                  <a:schemeClr val="lt1"/>
                </a:highlight>
                <a:latin typeface="Times New Roman"/>
                <a:ea typeface="Times New Roman"/>
                <a:cs typeface="Times New Roman"/>
                <a:sym typeface="Times New Roman"/>
              </a:rPr>
              <a:t> value</a:t>
            </a:r>
            <a:endParaRPr sz="800">
              <a:solidFill>
                <a:schemeClr val="dk1"/>
              </a:solidFill>
            </a:endParaRPr>
          </a:p>
        </p:txBody>
      </p:sp>
      <p:sp>
        <p:nvSpPr>
          <p:cNvPr id="193" name="Google Shape;193;g2e53477a7e5_0_11"/>
          <p:cNvSpPr txBox="1"/>
          <p:nvPr/>
        </p:nvSpPr>
        <p:spPr>
          <a:xfrm>
            <a:off x="-85725" y="2500450"/>
            <a:ext cx="3000000" cy="4002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200"/>
              </a:spcBef>
              <a:spcAft>
                <a:spcPts val="0"/>
              </a:spcAft>
              <a:buNone/>
            </a:pPr>
            <a:r>
              <a:rPr lang="en-US">
                <a:solidFill>
                  <a:schemeClr val="dk1"/>
                </a:solidFill>
                <a:highlight>
                  <a:schemeClr val="lt1"/>
                </a:highlight>
                <a:latin typeface="Times New Roman"/>
                <a:ea typeface="Times New Roman"/>
                <a:cs typeface="Times New Roman"/>
                <a:sym typeface="Times New Roman"/>
              </a:rPr>
              <a:t>GRADCAM</a:t>
            </a:r>
            <a:endParaRPr sz="600">
              <a:solidFill>
                <a:schemeClr val="dk1"/>
              </a:solidFill>
            </a:endParaRPr>
          </a:p>
        </p:txBody>
      </p:sp>
      <p:pic>
        <p:nvPicPr>
          <p:cNvPr id="194" name="Google Shape;194;g2e53477a7e5_0_11"/>
          <p:cNvPicPr preferRelativeResize="0"/>
          <p:nvPr/>
        </p:nvPicPr>
        <p:blipFill>
          <a:blip r:embed="rId6">
            <a:alphaModFix/>
          </a:blip>
          <a:stretch>
            <a:fillRect/>
          </a:stretch>
        </p:blipFill>
        <p:spPr>
          <a:xfrm>
            <a:off x="6490325" y="750900"/>
            <a:ext cx="2304675" cy="252151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5"/>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002060"/>
              </a:buClr>
              <a:buSzPct val="100000"/>
              <a:buFont typeface="Arial"/>
              <a:buNone/>
            </a:pPr>
            <a:r>
              <a:rPr lang="en-US"/>
              <a:t>Mobile Application</a:t>
            </a:r>
            <a:endParaRPr/>
          </a:p>
        </p:txBody>
      </p:sp>
      <p:pic>
        <p:nvPicPr>
          <p:cNvPr id="200" name="Google Shape;200;p5"/>
          <p:cNvPicPr preferRelativeResize="0"/>
          <p:nvPr/>
        </p:nvPicPr>
        <p:blipFill rotWithShape="1">
          <a:blip r:embed="rId3">
            <a:alphaModFix/>
          </a:blip>
          <a:srcRect b="0" l="-5230" r="5229" t="0"/>
          <a:stretch/>
        </p:blipFill>
        <p:spPr>
          <a:xfrm>
            <a:off x="5237450" y="1127950"/>
            <a:ext cx="3296950" cy="4958700"/>
          </a:xfrm>
          <a:prstGeom prst="rect">
            <a:avLst/>
          </a:prstGeom>
          <a:noFill/>
          <a:ln>
            <a:noFill/>
          </a:ln>
        </p:spPr>
      </p:pic>
      <p:pic>
        <p:nvPicPr>
          <p:cNvPr id="201" name="Google Shape;201;p5"/>
          <p:cNvPicPr preferRelativeResize="0"/>
          <p:nvPr/>
        </p:nvPicPr>
        <p:blipFill>
          <a:blip r:embed="rId4">
            <a:alphaModFix/>
          </a:blip>
          <a:stretch>
            <a:fillRect/>
          </a:stretch>
        </p:blipFill>
        <p:spPr>
          <a:xfrm>
            <a:off x="457200" y="955142"/>
            <a:ext cx="3867140" cy="580216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2e53477a7e5_0_0"/>
          <p:cNvSpPr txBox="1"/>
          <p:nvPr>
            <p:ph type="title"/>
          </p:nvPr>
        </p:nvSpPr>
        <p:spPr>
          <a:xfrm>
            <a:off x="457200" y="381000"/>
            <a:ext cx="8077200" cy="369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SzPts val="990"/>
              <a:buNone/>
            </a:pPr>
            <a:r>
              <a:rPr lang="en-US" sz="2440"/>
              <a:t>SUMMARY OF TWO BEST PERFORMING MODELS</a:t>
            </a:r>
            <a:endParaRPr sz="2440"/>
          </a:p>
        </p:txBody>
      </p:sp>
      <p:pic>
        <p:nvPicPr>
          <p:cNvPr id="208" name="Google Shape;208;g2e53477a7e5_0_0"/>
          <p:cNvPicPr preferRelativeResize="0"/>
          <p:nvPr/>
        </p:nvPicPr>
        <p:blipFill>
          <a:blip r:embed="rId3">
            <a:alphaModFix/>
          </a:blip>
          <a:stretch>
            <a:fillRect/>
          </a:stretch>
        </p:blipFill>
        <p:spPr>
          <a:xfrm>
            <a:off x="457200" y="1085900"/>
            <a:ext cx="8077200" cy="3077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1"/>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Limitations</a:t>
            </a:r>
            <a:endParaRPr/>
          </a:p>
        </p:txBody>
      </p:sp>
      <p:sp>
        <p:nvSpPr>
          <p:cNvPr id="214" name="Google Shape;214;p11"/>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rmAutofit/>
          </a:bodyPr>
          <a:lstStyle/>
          <a:p>
            <a:pPr indent="-381000" lvl="0" marL="457200" rtl="0" algn="just">
              <a:spcBef>
                <a:spcPts val="0"/>
              </a:spcBef>
              <a:spcAft>
                <a:spcPts val="0"/>
              </a:spcAft>
              <a:buSzPts val="2400"/>
              <a:buChar char="❏"/>
            </a:pPr>
            <a:r>
              <a:rPr b="0" lang="en-US"/>
              <a:t>The research faced limitations due to limited datasets and computational resources. </a:t>
            </a:r>
            <a:endParaRPr b="0"/>
          </a:p>
          <a:p>
            <a:pPr indent="-381000" lvl="0" marL="457200" rtl="0" algn="just">
              <a:spcBef>
                <a:spcPts val="0"/>
              </a:spcBef>
              <a:spcAft>
                <a:spcPts val="0"/>
              </a:spcAft>
              <a:buSzPts val="2400"/>
              <a:buChar char="❏"/>
            </a:pPr>
            <a:r>
              <a:rPr b="0" lang="en-US"/>
              <a:t>The video-based dataset was not utilized fully, limiting the understanding of dynamic sign language recognition. The absence of a Ugandan Sign Language dataset was a significant challenge, as it required rigorous regulatory and procedural requirements. This hindered the model's application in Uganda, limiting its scope and applicability. </a:t>
            </a:r>
            <a:endParaRPr b="0"/>
          </a:p>
          <a:p>
            <a:pPr indent="-381000" lvl="0" marL="457200" rtl="0" algn="just">
              <a:spcBef>
                <a:spcPts val="0"/>
              </a:spcBef>
              <a:spcAft>
                <a:spcPts val="0"/>
              </a:spcAft>
              <a:buSzPts val="2400"/>
              <a:buChar char="❏"/>
            </a:pPr>
            <a:r>
              <a:rPr b="0" lang="en-US"/>
              <a:t>The limitations underscore the need for improved computational resources and the development of region-specific datasets to advance research in sign language recognition effectively.</a:t>
            </a:r>
            <a:endParaRPr b="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0"/>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Conclusions</a:t>
            </a:r>
            <a:endParaRPr/>
          </a:p>
        </p:txBody>
      </p:sp>
      <p:sp>
        <p:nvSpPr>
          <p:cNvPr id="220" name="Google Shape;220;p10"/>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Autofit/>
          </a:bodyPr>
          <a:lstStyle/>
          <a:p>
            <a:pPr indent="-368300" lvl="0" marL="457200" rtl="0" algn="l">
              <a:lnSpc>
                <a:spcPct val="100000"/>
              </a:lnSpc>
              <a:spcBef>
                <a:spcPts val="480"/>
              </a:spcBef>
              <a:spcAft>
                <a:spcPts val="0"/>
              </a:spcAft>
              <a:buSzPts val="2200"/>
              <a:buFont typeface="Times New Roman"/>
              <a:buChar char="❑"/>
            </a:pPr>
            <a:r>
              <a:rPr b="0" lang="en-US" sz="2200">
                <a:highlight>
                  <a:srgbClr val="FFFFFF"/>
                </a:highlight>
                <a:latin typeface="Times New Roman"/>
                <a:ea typeface="Times New Roman"/>
                <a:cs typeface="Times New Roman"/>
                <a:sym typeface="Times New Roman"/>
              </a:rPr>
              <a:t>We aimed at improving the accuracy and explainability of a real-time sign language-to-text model using a high-quality dataset. MobileNet outperformed expectations with greater accuracy, precision, and recall rates, and demonstrated efficiency in dealing with complex visual patterns.</a:t>
            </a:r>
            <a:endParaRPr b="0" sz="2200">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SzPts val="2200"/>
              <a:buFont typeface="Times New Roman"/>
              <a:buChar char="❑"/>
            </a:pPr>
            <a:r>
              <a:rPr b="0" lang="en-US" sz="2200">
                <a:highlight>
                  <a:srgbClr val="FFFFFF"/>
                </a:highlight>
                <a:latin typeface="Times New Roman"/>
                <a:ea typeface="Times New Roman"/>
                <a:cs typeface="Times New Roman"/>
                <a:sym typeface="Times New Roman"/>
              </a:rPr>
              <a:t> Techniques like SHAP, LIME, and Grad-CAM were employed to understand the model's decision-making process. The model was translated to TensorFlow Lite (TFLite) and integrated into a mobile application, bridging the gap between theoretical study and practical application. </a:t>
            </a:r>
            <a:endParaRPr b="0" sz="2200">
              <a:highlight>
                <a:srgbClr val="FFFFFF"/>
              </a:highlight>
              <a:latin typeface="Times New Roman"/>
              <a:ea typeface="Times New Roman"/>
              <a:cs typeface="Times New Roman"/>
              <a:sym typeface="Times New Roman"/>
            </a:endParaRPr>
          </a:p>
          <a:p>
            <a:pPr indent="-368300" lvl="0" marL="457200" rtl="0" algn="l">
              <a:lnSpc>
                <a:spcPct val="100000"/>
              </a:lnSpc>
              <a:spcBef>
                <a:spcPts val="0"/>
              </a:spcBef>
              <a:spcAft>
                <a:spcPts val="0"/>
              </a:spcAft>
              <a:buSzPts val="2200"/>
              <a:buFont typeface="Times New Roman"/>
              <a:buChar char="❑"/>
            </a:pPr>
            <a:r>
              <a:rPr b="0" lang="en-US" sz="2200">
                <a:highlight>
                  <a:srgbClr val="FFFFFF"/>
                </a:highlight>
                <a:latin typeface="Times New Roman"/>
                <a:ea typeface="Times New Roman"/>
                <a:cs typeface="Times New Roman"/>
                <a:sym typeface="Times New Roman"/>
              </a:rPr>
              <a:t>Future works include broadening the dataset to include various sign languages, geographical variances, and complicated motions, real-time performance optimization, multimodal integration, and creating a Ugandan sign language dataset.</a:t>
            </a:r>
            <a:endParaRPr sz="22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2"/>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Acknowledgements</a:t>
            </a:r>
            <a:endParaRPr/>
          </a:p>
        </p:txBody>
      </p:sp>
      <p:sp>
        <p:nvSpPr>
          <p:cNvPr id="226" name="Google Shape;226;p12"/>
          <p:cNvSpPr txBox="1"/>
          <p:nvPr>
            <p:ph idx="1" type="body"/>
          </p:nvPr>
        </p:nvSpPr>
        <p:spPr>
          <a:xfrm>
            <a:off x="457200" y="1295400"/>
            <a:ext cx="8229600" cy="2093400"/>
          </a:xfrm>
          <a:prstGeom prst="rect">
            <a:avLst/>
          </a:prstGeom>
          <a:noFill/>
          <a:ln>
            <a:noFill/>
          </a:ln>
        </p:spPr>
        <p:txBody>
          <a:bodyPr anchorCtr="0" anchor="t" bIns="45700" lIns="91425" spcFirstLastPara="1" rIns="91425" wrap="square" tIns="45700">
            <a:spAutoFit/>
          </a:bodyPr>
          <a:lstStyle/>
          <a:p>
            <a:pPr indent="-393700" lvl="0" marL="457200" rtl="0" algn="just">
              <a:lnSpc>
                <a:spcPct val="100000"/>
              </a:lnSpc>
              <a:spcBef>
                <a:spcPts val="0"/>
              </a:spcBef>
              <a:spcAft>
                <a:spcPts val="0"/>
              </a:spcAft>
              <a:buSzPts val="2600"/>
              <a:buChar char="❑"/>
            </a:pPr>
            <a:r>
              <a:rPr b="0" lang="en-US" sz="2600"/>
              <a:t>We would like to express our profound gratitude to the Makerere University community as well as the School of Computing and Information Technology for their unwavering support. We also thank Mr. Ggaliwango Marvin, our supervisor, for his advice.</a:t>
            </a:r>
            <a:endParaRPr b="0" sz="2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Contents of Presentation</a:t>
            </a:r>
            <a:endParaRPr/>
          </a:p>
        </p:txBody>
      </p:sp>
      <p:sp>
        <p:nvSpPr>
          <p:cNvPr id="105" name="Google Shape;105;p2"/>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Autofit/>
          </a:bodyPr>
          <a:lstStyle/>
          <a:p>
            <a:pPr indent="-342900" lvl="0" marL="342900" rtl="0" algn="l">
              <a:lnSpc>
                <a:spcPct val="100000"/>
              </a:lnSpc>
              <a:spcBef>
                <a:spcPts val="0"/>
              </a:spcBef>
              <a:spcAft>
                <a:spcPts val="0"/>
              </a:spcAft>
              <a:buClr>
                <a:schemeClr val="dk1"/>
              </a:buClr>
              <a:buSzPts val="2400"/>
              <a:buFont typeface="Noto Sans Symbols"/>
              <a:buChar char="❑"/>
            </a:pPr>
            <a:r>
              <a:rPr lang="en-US"/>
              <a:t>Introduction</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Problem Statement</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Related works </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Research Questions and Objectives</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Research Contributions</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Methodology / System Architecture</a:t>
            </a:r>
            <a:endParaRPr/>
          </a:p>
          <a:p>
            <a:pPr indent="-342900" lvl="0" marL="342900" rtl="0" algn="l">
              <a:lnSpc>
                <a:spcPct val="100000"/>
              </a:lnSpc>
              <a:spcBef>
                <a:spcPts val="536"/>
              </a:spcBef>
              <a:spcAft>
                <a:spcPts val="0"/>
              </a:spcAft>
              <a:buSzPts val="2400"/>
              <a:buChar char="❑"/>
            </a:pPr>
            <a:r>
              <a:rPr lang="en-US"/>
              <a:t>Images </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Conclusions</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Limitations </a:t>
            </a:r>
            <a:endParaRPr/>
          </a:p>
          <a:p>
            <a:pPr indent="-342900" lvl="0" marL="342900" rtl="0" algn="l">
              <a:lnSpc>
                <a:spcPct val="100000"/>
              </a:lnSpc>
              <a:spcBef>
                <a:spcPts val="536"/>
              </a:spcBef>
              <a:spcAft>
                <a:spcPts val="0"/>
              </a:spcAft>
              <a:buClr>
                <a:schemeClr val="dk1"/>
              </a:buClr>
              <a:buSzPts val="2400"/>
              <a:buFont typeface="Noto Sans Symbols"/>
              <a:buChar char="❑"/>
            </a:pPr>
            <a:r>
              <a:rPr lang="en-US"/>
              <a:t>Acknowledgment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2ab89c98a27_0_0"/>
          <p:cNvSpPr txBox="1"/>
          <p:nvPr>
            <p:ph type="title"/>
          </p:nvPr>
        </p:nvSpPr>
        <p:spPr>
          <a:xfrm>
            <a:off x="457200" y="381000"/>
            <a:ext cx="8077200" cy="3699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SzPct val="111111"/>
              <a:buNone/>
            </a:pPr>
            <a:r>
              <a:rPr lang="en-US"/>
              <a:t>References</a:t>
            </a:r>
            <a:endParaRPr/>
          </a:p>
        </p:txBody>
      </p:sp>
      <p:sp>
        <p:nvSpPr>
          <p:cNvPr id="233" name="Google Shape;233;g2ab89c98a27_0_0"/>
          <p:cNvSpPr txBox="1"/>
          <p:nvPr>
            <p:ph idx="1" type="body"/>
          </p:nvPr>
        </p:nvSpPr>
        <p:spPr>
          <a:xfrm>
            <a:off x="457200" y="975788"/>
            <a:ext cx="8229600" cy="5127300"/>
          </a:xfrm>
          <a:prstGeom prst="rect">
            <a:avLst/>
          </a:prstGeom>
          <a:noFill/>
          <a:ln>
            <a:noFill/>
          </a:ln>
        </p:spPr>
        <p:txBody>
          <a:bodyPr anchorCtr="0" anchor="t" bIns="45700" lIns="91425" spcFirstLastPara="1" rIns="91425" wrap="square" tIns="45700">
            <a:normAutofit fontScale="40000" lnSpcReduction="20000"/>
          </a:bodyPr>
          <a:lstStyle/>
          <a:p>
            <a:pPr indent="0" lvl="0" marL="0" rtl="0" algn="l">
              <a:lnSpc>
                <a:spcPct val="100000"/>
              </a:lnSpc>
              <a:spcBef>
                <a:spcPts val="0"/>
              </a:spcBef>
              <a:spcAft>
                <a:spcPts val="0"/>
              </a:spcAft>
              <a:buSzPct val="300000"/>
              <a:buNone/>
            </a:pPr>
            <a:r>
              <a:rPr b="0" lang="en-US" sz="2000">
                <a:solidFill>
                  <a:srgbClr val="222222"/>
                </a:solidFill>
                <a:highlight>
                  <a:srgbClr val="FFFFFF"/>
                </a:highlight>
              </a:rPr>
              <a:t>[</a:t>
            </a:r>
            <a:r>
              <a:rPr b="0" lang="en-US" sz="3708">
                <a:solidFill>
                  <a:srgbClr val="222222"/>
                </a:solidFill>
                <a:highlight>
                  <a:srgbClr val="FFFFFF"/>
                </a:highlight>
              </a:rPr>
              <a:t>1] W. Aly, S. Aly, and S. Almotairi, “User-Independent American Sign Language Alphabet Recognition Based on Depth Image and PCANet Features,” </a:t>
            </a:r>
            <a:r>
              <a:rPr b="0" i="1" lang="en-US" sz="3708">
                <a:solidFill>
                  <a:srgbClr val="222222"/>
                </a:solidFill>
                <a:highlight>
                  <a:srgbClr val="FFFFFF"/>
                </a:highlight>
              </a:rPr>
              <a:t>IEEE Access</a:t>
            </a:r>
            <a:r>
              <a:rPr b="0" lang="en-US" sz="3708">
                <a:solidFill>
                  <a:srgbClr val="222222"/>
                </a:solidFill>
                <a:highlight>
                  <a:srgbClr val="FFFFFF"/>
                </a:highlight>
              </a:rPr>
              <a:t>, vol. 7, pp. 123138–123150, 2019, doi: </a:t>
            </a:r>
            <a:r>
              <a:rPr b="0" lang="en-US" sz="3708" u="sng">
                <a:solidFill>
                  <a:srgbClr val="1155CC"/>
                </a:solidFill>
                <a:highlight>
                  <a:srgbClr val="FFFFFF"/>
                </a:highlight>
                <a:hlinkClick r:id="rId3">
                  <a:extLst>
                    <a:ext uri="{A12FA001-AC4F-418D-AE19-62706E023703}">
                      <ahyp:hlinkClr val="tx"/>
                    </a:ext>
                  </a:extLst>
                </a:hlinkClick>
              </a:rPr>
              <a:t>https://doi.org/10.1109/access.2019.2938829</a:t>
            </a:r>
            <a:r>
              <a:rPr b="0" lang="en-US" sz="3708">
                <a:solidFill>
                  <a:srgbClr val="222222"/>
                </a:solidFill>
                <a:highlight>
                  <a:srgbClr val="FFFFFF"/>
                </a:highlight>
              </a:rPr>
              <a:t>. </a:t>
            </a:r>
            <a:endParaRPr b="0" sz="3708">
              <a:solidFill>
                <a:srgbClr val="222222"/>
              </a:solidFill>
              <a:highlight>
                <a:srgbClr val="FFFFFF"/>
              </a:highlight>
            </a:endParaRPr>
          </a:p>
          <a:p>
            <a:pPr indent="0" lvl="0" marL="0" rtl="0" algn="l">
              <a:lnSpc>
                <a:spcPct val="100000"/>
              </a:lnSpc>
              <a:spcBef>
                <a:spcPts val="1200"/>
              </a:spcBef>
              <a:spcAft>
                <a:spcPts val="0"/>
              </a:spcAft>
              <a:buSzPct val="161812"/>
              <a:buNone/>
            </a:pPr>
            <a:r>
              <a:rPr b="0" lang="en-US" sz="3708">
                <a:highlight>
                  <a:srgbClr val="FFFFFF"/>
                </a:highlight>
              </a:rPr>
              <a:t>[2] J. Bora, Saine Dehingia, Abhijit Boruah, Anuraag Anuj Chetia, and Dikhit Gogoi, “Real-time Assamese Sign Language Recognition using MediaPipe and Deep Learning,” vol. 218, pp. 1384–1393, Jan. 2023, doi: </a:t>
            </a:r>
            <a:r>
              <a:rPr b="0" lang="en-US" sz="3708" u="sng">
                <a:solidFill>
                  <a:srgbClr val="1155CC"/>
                </a:solidFill>
                <a:highlight>
                  <a:srgbClr val="FFFFFF"/>
                </a:highlight>
                <a:hlinkClick r:id="rId4">
                  <a:extLst>
                    <a:ext uri="{A12FA001-AC4F-418D-AE19-62706E023703}">
                      <ahyp:hlinkClr val="tx"/>
                    </a:ext>
                  </a:extLst>
                </a:hlinkClick>
              </a:rPr>
              <a:t>https://doi.org/10.1016/j.procs.2023.01.117</a:t>
            </a:r>
            <a:r>
              <a:rPr b="0" lang="en-US" sz="3708">
                <a:highlight>
                  <a:srgbClr val="FFFFFF"/>
                </a:highlight>
              </a:rPr>
              <a:t>. </a:t>
            </a:r>
            <a:endParaRPr b="0" sz="3708">
              <a:highlight>
                <a:srgbClr val="FFFFFF"/>
              </a:highlight>
            </a:endParaRPr>
          </a:p>
          <a:p>
            <a:pPr indent="0" lvl="0" marL="0" rtl="0" algn="just">
              <a:lnSpc>
                <a:spcPct val="100000"/>
              </a:lnSpc>
              <a:spcBef>
                <a:spcPts val="1200"/>
              </a:spcBef>
              <a:spcAft>
                <a:spcPts val="0"/>
              </a:spcAft>
              <a:buSzPct val="161812"/>
              <a:buNone/>
            </a:pPr>
            <a:r>
              <a:rPr b="0" lang="en-US" sz="3708">
                <a:highlight>
                  <a:srgbClr val="FFFFFF"/>
                </a:highlight>
              </a:rPr>
              <a:t>[3] A. Barredo Arrieta </a:t>
            </a:r>
            <a:r>
              <a:rPr b="0" i="1" lang="en-US" sz="3708">
                <a:highlight>
                  <a:srgbClr val="FFFFFF"/>
                </a:highlight>
              </a:rPr>
              <a:t>et al.</a:t>
            </a:r>
            <a:r>
              <a:rPr b="0" lang="en-US" sz="3708">
                <a:highlight>
                  <a:srgbClr val="FFFFFF"/>
                </a:highlight>
              </a:rPr>
              <a:t>, “Explainable artificial intelligence (XAI): Concepts, taxonomies, opportunities and challenges toward responsible AI,” </a:t>
            </a:r>
            <a:r>
              <a:rPr b="0" i="1" lang="en-US" sz="3708">
                <a:highlight>
                  <a:srgbClr val="FFFFFF"/>
                </a:highlight>
              </a:rPr>
              <a:t>Information Fusion</a:t>
            </a:r>
            <a:r>
              <a:rPr b="0" lang="en-US" sz="3708">
                <a:highlight>
                  <a:srgbClr val="FFFFFF"/>
                </a:highlight>
              </a:rPr>
              <a:t>, vol. 58, no. 1, pp. 82–115, Jun. 2020, doi:</a:t>
            </a:r>
            <a:r>
              <a:rPr b="0" lang="en-US" sz="3708">
                <a:solidFill>
                  <a:srgbClr val="646464"/>
                </a:solidFill>
                <a:highlight>
                  <a:srgbClr val="FFFFFF"/>
                </a:highlight>
              </a:rPr>
              <a:t> </a:t>
            </a:r>
            <a:r>
              <a:rPr b="0" lang="en-US" sz="3708" u="sng">
                <a:solidFill>
                  <a:srgbClr val="1155CC"/>
                </a:solidFill>
                <a:highlight>
                  <a:srgbClr val="FFFFFF"/>
                </a:highlight>
                <a:hlinkClick r:id="rId5">
                  <a:extLst>
                    <a:ext uri="{A12FA001-AC4F-418D-AE19-62706E023703}">
                      <ahyp:hlinkClr val="tx"/>
                    </a:ext>
                  </a:extLst>
                </a:hlinkClick>
              </a:rPr>
              <a:t>https://doi.org/10.1016/j.inffus.2019.12.012</a:t>
            </a:r>
            <a:r>
              <a:rPr b="0" lang="en-US" sz="3708">
                <a:solidFill>
                  <a:srgbClr val="646464"/>
                </a:solidFill>
                <a:highlight>
                  <a:srgbClr val="FFFFFF"/>
                </a:highlight>
              </a:rPr>
              <a:t>.</a:t>
            </a:r>
            <a:endParaRPr b="0" sz="3708">
              <a:solidFill>
                <a:srgbClr val="646464"/>
              </a:solidFill>
              <a:highlight>
                <a:srgbClr val="FFFFFF"/>
              </a:highlight>
            </a:endParaRPr>
          </a:p>
          <a:p>
            <a:pPr indent="0" lvl="0" marL="0" rtl="0" algn="just">
              <a:lnSpc>
                <a:spcPct val="100000"/>
              </a:lnSpc>
              <a:spcBef>
                <a:spcPts val="1000"/>
              </a:spcBef>
              <a:spcAft>
                <a:spcPts val="0"/>
              </a:spcAft>
              <a:buSzPct val="213675"/>
              <a:buNone/>
            </a:pPr>
            <a:r>
              <a:rPr b="0" lang="en-US" sz="2808">
                <a:latin typeface="Calibri"/>
                <a:ea typeface="Calibri"/>
                <a:cs typeface="Calibri"/>
                <a:sym typeface="Calibri"/>
              </a:rPr>
              <a:t>[</a:t>
            </a:r>
            <a:r>
              <a:rPr b="0" lang="en-US" sz="3814"/>
              <a:t>4] K. Sharma, Kunwar Abhayjeet Aaryan, Urvashi Dhangar, R. P. Sharma, and S. Taneja, “Automated Indian Sign Language Recognition System Using LSTM models,” </a:t>
            </a:r>
            <a:r>
              <a:rPr b="0" i="1" lang="en-US" sz="3814"/>
              <a:t>2022 International Conference on Computing, Communication, and Intelligent Systems (ICCCIS)</a:t>
            </a:r>
            <a:r>
              <a:rPr b="0" lang="en-US" sz="3814"/>
              <a:t>, Nov. 2022, doi: </a:t>
            </a:r>
            <a:r>
              <a:rPr b="0" lang="en-US" sz="3814" u="sng">
                <a:solidFill>
                  <a:schemeClr val="hlink"/>
                </a:solidFill>
                <a:hlinkClick r:id="rId6"/>
              </a:rPr>
              <a:t>https://doi.org/10.1109/icccis56430.2022.10037711</a:t>
            </a:r>
            <a:r>
              <a:rPr b="0" lang="en-US" sz="3814"/>
              <a:t>.</a:t>
            </a:r>
            <a:endParaRPr b="0" sz="4714">
              <a:solidFill>
                <a:srgbClr val="646464"/>
              </a:solidFill>
              <a:highlight>
                <a:srgbClr val="FFFFFF"/>
              </a:highlight>
            </a:endParaRPr>
          </a:p>
          <a:p>
            <a:pPr indent="0" lvl="0" marL="0" rtl="0" algn="just">
              <a:lnSpc>
                <a:spcPct val="100000"/>
              </a:lnSpc>
              <a:spcBef>
                <a:spcPts val="1000"/>
              </a:spcBef>
              <a:spcAft>
                <a:spcPts val="0"/>
              </a:spcAft>
              <a:buClr>
                <a:schemeClr val="dk1"/>
              </a:buClr>
              <a:buSzPct val="28835"/>
              <a:buFont typeface="Arial"/>
              <a:buNone/>
            </a:pPr>
            <a:r>
              <a:rPr b="0" lang="en-US" sz="3814"/>
              <a:t>[5] T. Starner, J. Weaver, and A. Pentland, “Real-time American Sign Language recognition using desk and wearable computer based video,” </a:t>
            </a:r>
            <a:r>
              <a:rPr b="0" i="1" lang="en-US" sz="3814"/>
              <a:t>IEEE Transactions on Pattern Analysis &amp; Machine Intelligence</a:t>
            </a:r>
            <a:r>
              <a:rPr b="0" lang="en-US" sz="3814"/>
              <a:t>, vol. 20, no. 12, pp. 1371–1375, Dec. 1998, doi: </a:t>
            </a:r>
            <a:r>
              <a:rPr b="0" lang="en-US" sz="3814" u="sng">
                <a:solidFill>
                  <a:schemeClr val="hlink"/>
                </a:solidFill>
                <a:hlinkClick r:id="rId7"/>
              </a:rPr>
              <a:t>https://doi.org/10.1109/34.735811</a:t>
            </a:r>
            <a:r>
              <a:rPr b="0" lang="en-US" sz="3814"/>
              <a:t>.</a:t>
            </a:r>
            <a:endParaRPr b="0" sz="3814"/>
          </a:p>
          <a:p>
            <a:pPr indent="0" lvl="0" marL="0" rtl="0" algn="l">
              <a:lnSpc>
                <a:spcPct val="115000"/>
              </a:lnSpc>
              <a:spcBef>
                <a:spcPts val="1200"/>
              </a:spcBef>
              <a:spcAft>
                <a:spcPts val="0"/>
              </a:spcAft>
              <a:buClr>
                <a:schemeClr val="dk1"/>
              </a:buClr>
              <a:buSzPct val="100000"/>
              <a:buFont typeface="Arial"/>
              <a:buNone/>
            </a:pPr>
            <a:r>
              <a:rPr b="0" lang="en-US" sz="1100">
                <a:latin typeface="Calibri"/>
                <a:ea typeface="Calibri"/>
                <a:cs typeface="Calibri"/>
                <a:sym typeface="Calibri"/>
              </a:rPr>
              <a:t>‌</a:t>
            </a:r>
            <a:endParaRPr b="0" sz="1100">
              <a:latin typeface="Calibri"/>
              <a:ea typeface="Calibri"/>
              <a:cs typeface="Calibri"/>
              <a:sym typeface="Calibri"/>
            </a:endParaRPr>
          </a:p>
          <a:p>
            <a:pPr indent="0" lvl="0" marL="0" rtl="0" algn="just">
              <a:lnSpc>
                <a:spcPct val="100000"/>
              </a:lnSpc>
              <a:spcBef>
                <a:spcPts val="1200"/>
              </a:spcBef>
              <a:spcAft>
                <a:spcPts val="0"/>
              </a:spcAft>
              <a:buSzPct val="300000"/>
              <a:buNone/>
            </a:pPr>
            <a:r>
              <a:t/>
            </a:r>
            <a:endParaRPr b="0" sz="2000">
              <a:solidFill>
                <a:srgbClr val="646464"/>
              </a:solidFill>
              <a:highlight>
                <a:srgbClr val="FFFFFF"/>
              </a:highlight>
            </a:endParaRPr>
          </a:p>
          <a:p>
            <a:pPr indent="0" lvl="0" marL="0" rtl="0" algn="just">
              <a:lnSpc>
                <a:spcPct val="100000"/>
              </a:lnSpc>
              <a:spcBef>
                <a:spcPts val="1000"/>
              </a:spcBef>
              <a:spcAft>
                <a:spcPts val="0"/>
              </a:spcAft>
              <a:buSzPct val="300000"/>
              <a:buNone/>
            </a:pPr>
            <a:r>
              <a:rPr b="0" lang="en-US" sz="2000">
                <a:solidFill>
                  <a:srgbClr val="646464"/>
                </a:solidFill>
                <a:highlight>
                  <a:srgbClr val="FFFFFF"/>
                </a:highlight>
              </a:rPr>
              <a:t> </a:t>
            </a:r>
            <a:endParaRPr b="0" sz="2000">
              <a:highlight>
                <a:srgbClr val="FFFFFF"/>
              </a:highlight>
            </a:endParaRPr>
          </a:p>
          <a:p>
            <a:pPr indent="0" lvl="0" marL="0" rtl="0" algn="l">
              <a:lnSpc>
                <a:spcPct val="100000"/>
              </a:lnSpc>
              <a:spcBef>
                <a:spcPts val="1200"/>
              </a:spcBef>
              <a:spcAft>
                <a:spcPts val="0"/>
              </a:spcAft>
              <a:buSzPts val="2400"/>
              <a:buNone/>
            </a:pPr>
            <a:r>
              <a:t/>
            </a:r>
            <a:endParaRPr b="0" sz="1200">
              <a:highlight>
                <a:srgbClr val="FFFFFF"/>
              </a:highlight>
              <a:latin typeface="Times New Roman"/>
              <a:ea typeface="Times New Roman"/>
              <a:cs typeface="Times New Roman"/>
              <a:sym typeface="Times New Roman"/>
            </a:endParaRPr>
          </a:p>
          <a:p>
            <a:pPr indent="0" lvl="0" marL="0" rtl="0" algn="l">
              <a:lnSpc>
                <a:spcPct val="100000"/>
              </a:lnSpc>
              <a:spcBef>
                <a:spcPts val="1200"/>
              </a:spcBef>
              <a:spcAft>
                <a:spcPts val="1200"/>
              </a:spcAft>
              <a:buClr>
                <a:schemeClr val="dk1"/>
              </a:buClr>
              <a:buSzPct val="91666"/>
              <a:buFont typeface="Arial"/>
              <a:buNone/>
            </a:pPr>
            <a:r>
              <a:t/>
            </a:r>
            <a:endParaRPr b="0" sz="1200">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4"/>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Problem Statement</a:t>
            </a:r>
            <a:endParaRPr/>
          </a:p>
        </p:txBody>
      </p:sp>
      <p:sp>
        <p:nvSpPr>
          <p:cNvPr id="111" name="Google Shape;111;p4"/>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Autofit/>
          </a:bodyPr>
          <a:lstStyle/>
          <a:p>
            <a:pPr indent="-358140" lvl="0" marL="457200" rtl="0" algn="l">
              <a:lnSpc>
                <a:spcPct val="95000"/>
              </a:lnSpc>
              <a:spcBef>
                <a:spcPts val="0"/>
              </a:spcBef>
              <a:spcAft>
                <a:spcPts val="0"/>
              </a:spcAft>
              <a:buSzPts val="2040"/>
              <a:buFont typeface="Arial"/>
              <a:buChar char="❑"/>
            </a:pPr>
            <a:r>
              <a:rPr b="0" lang="en-US" sz="2040"/>
              <a:t>There is little understanding and contact between the Deaf and Hard of Hearing (DHH) community and spoken language users due to a significant communication gap. </a:t>
            </a:r>
            <a:r>
              <a:rPr b="0" lang="en-US" sz="2040">
                <a:highlight>
                  <a:srgbClr val="FFFFFF"/>
                </a:highlight>
              </a:rPr>
              <a:t>The majority of hearing people do not have a basic understanding of sign language, which exacerbates this disparity [2]</a:t>
            </a:r>
            <a:r>
              <a:rPr b="0" lang="en-US" sz="1020">
                <a:highlight>
                  <a:srgbClr val="FFFFFF"/>
                </a:highlight>
                <a:latin typeface="Times New Roman"/>
                <a:ea typeface="Times New Roman"/>
                <a:cs typeface="Times New Roman"/>
                <a:sym typeface="Times New Roman"/>
              </a:rPr>
              <a:t>.</a:t>
            </a:r>
            <a:endParaRPr b="0" sz="2040"/>
          </a:p>
          <a:p>
            <a:pPr indent="0" lvl="0" marL="0" rtl="0" algn="l">
              <a:lnSpc>
                <a:spcPct val="95000"/>
              </a:lnSpc>
              <a:spcBef>
                <a:spcPts val="0"/>
              </a:spcBef>
              <a:spcAft>
                <a:spcPts val="0"/>
              </a:spcAft>
              <a:buSzPts val="935"/>
              <a:buNone/>
            </a:pPr>
            <a:r>
              <a:rPr b="0" lang="en-US" sz="2040"/>
              <a:t> </a:t>
            </a:r>
            <a:endParaRPr b="0" sz="2040"/>
          </a:p>
          <a:p>
            <a:pPr indent="-358140" lvl="0" marL="457200" rtl="0" algn="l">
              <a:lnSpc>
                <a:spcPct val="95000"/>
              </a:lnSpc>
              <a:spcBef>
                <a:spcPts val="0"/>
              </a:spcBef>
              <a:spcAft>
                <a:spcPts val="0"/>
              </a:spcAft>
              <a:buSzPts val="2040"/>
              <a:buFont typeface="Arial"/>
              <a:buChar char="❑"/>
            </a:pPr>
            <a:r>
              <a:rPr b="0" lang="en-US" sz="2040"/>
              <a:t>This issue is made worse by the black box nature of existing machine learning models for sign language translation; these models provide no insight into the decision-making process [3]. </a:t>
            </a:r>
            <a:r>
              <a:rPr b="0" lang="en-US" sz="2037">
                <a:highlight>
                  <a:srgbClr val="FFFFFF"/>
                </a:highlight>
              </a:rPr>
              <a:t>As a result, it gets harder to put creative ideas into practice that try to close the communication gap.</a:t>
            </a:r>
            <a:endParaRPr b="0" sz="2037">
              <a:highlight>
                <a:srgbClr val="FFFFFF"/>
              </a:highlight>
            </a:endParaRPr>
          </a:p>
          <a:p>
            <a:pPr indent="-422755" lvl="0" marL="457200" rtl="0" algn="l">
              <a:lnSpc>
                <a:spcPct val="80000"/>
              </a:lnSpc>
              <a:spcBef>
                <a:spcPts val="0"/>
              </a:spcBef>
              <a:spcAft>
                <a:spcPts val="0"/>
              </a:spcAft>
              <a:buSzPts val="3058"/>
              <a:buFont typeface="Arial"/>
              <a:buChar char="❑"/>
            </a:pPr>
            <a:r>
              <a:rPr b="0" lang="en-US" sz="2037">
                <a:highlight>
                  <a:srgbClr val="FFFFFF"/>
                </a:highlight>
              </a:rPr>
              <a:t>Novel solutions that put the needs of the Deaf and Hard of Hearing Community first in terms of transparency and comprehension are desperately needed in order to solve the communication problems that they encounter.</a:t>
            </a:r>
            <a:endParaRPr b="0" sz="3057"/>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3"/>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632423"/>
              </a:buClr>
              <a:buSzPct val="100000"/>
              <a:buFont typeface="Arial Rounded"/>
              <a:buNone/>
            </a:pPr>
            <a:r>
              <a:rPr b="1" lang="en-US">
                <a:solidFill>
                  <a:schemeClr val="dk2"/>
                </a:solidFill>
                <a:latin typeface="Arial Rounded"/>
                <a:ea typeface="Arial Rounded"/>
                <a:cs typeface="Arial Rounded"/>
                <a:sym typeface="Arial Rounded"/>
              </a:rPr>
              <a:t>Introduction</a:t>
            </a:r>
            <a:endParaRPr>
              <a:solidFill>
                <a:schemeClr val="dk2"/>
              </a:solidFill>
            </a:endParaRPr>
          </a:p>
        </p:txBody>
      </p:sp>
      <p:sp>
        <p:nvSpPr>
          <p:cNvPr id="117" name="Google Shape;117;p3"/>
          <p:cNvSpPr txBox="1"/>
          <p:nvPr>
            <p:ph idx="1" type="body"/>
          </p:nvPr>
        </p:nvSpPr>
        <p:spPr>
          <a:xfrm>
            <a:off x="457200" y="975788"/>
            <a:ext cx="8229600" cy="5127315"/>
          </a:xfrm>
          <a:prstGeom prst="rect">
            <a:avLst/>
          </a:prstGeom>
          <a:noFill/>
          <a:ln>
            <a:noFill/>
          </a:ln>
        </p:spPr>
        <p:txBody>
          <a:bodyPr anchorCtr="0" anchor="t" bIns="45700" lIns="91425" spcFirstLastPara="1" rIns="91425" wrap="square" tIns="45700">
            <a:normAutofit/>
          </a:bodyPr>
          <a:lstStyle/>
          <a:p>
            <a:pPr indent="-368300" lvl="0" marL="457200" rtl="0" algn="l">
              <a:lnSpc>
                <a:spcPct val="115000"/>
              </a:lnSpc>
              <a:spcBef>
                <a:spcPts val="0"/>
              </a:spcBef>
              <a:spcAft>
                <a:spcPts val="0"/>
              </a:spcAft>
              <a:buSzPts val="2200"/>
              <a:buFont typeface="Arial"/>
              <a:buChar char="❑"/>
            </a:pPr>
            <a:r>
              <a:rPr b="0" lang="en-US" sz="2200"/>
              <a:t>Sign languages play a crucial role in the cognitive and social development of the Deaf and Hard of Hearing (DHH) community [1]. Despite its importance, a communication barrier persists, hindering access to essentials like healthcare and education.In this report we implement an Explainable Real-Time Sign Language Translation model.  The primary goal was to develop a transparent system for translating sign language into text, addressing the transparency and documentation issues in current SLR systems.</a:t>
            </a:r>
            <a:endParaRPr b="0"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6"/>
          <p:cNvSpPr txBox="1"/>
          <p:nvPr>
            <p:ph type="title"/>
          </p:nvPr>
        </p:nvSpPr>
        <p:spPr>
          <a:xfrm>
            <a:off x="457200" y="381000"/>
            <a:ext cx="8077200" cy="370042"/>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Research Questions and Objectives</a:t>
            </a:r>
            <a:endParaRPr/>
          </a:p>
        </p:txBody>
      </p:sp>
      <p:graphicFrame>
        <p:nvGraphicFramePr>
          <p:cNvPr id="123" name="Google Shape;123;p6"/>
          <p:cNvGraphicFramePr/>
          <p:nvPr/>
        </p:nvGraphicFramePr>
        <p:xfrm>
          <a:off x="712025" y="1233825"/>
          <a:ext cx="3000000" cy="3000000"/>
        </p:xfrm>
        <a:graphic>
          <a:graphicData uri="http://schemas.openxmlformats.org/drawingml/2006/table">
            <a:tbl>
              <a:tblPr>
                <a:noFill/>
                <a:tableStyleId>{AA6D364E-8AD3-4005-9736-AA5BCE0401B6}</a:tableStyleId>
              </a:tblPr>
              <a:tblGrid>
                <a:gridCol w="3619500"/>
                <a:gridCol w="3619500"/>
              </a:tblGrid>
              <a:tr h="381000">
                <a:tc>
                  <a:txBody>
                    <a:bodyPr/>
                    <a:lstStyle/>
                    <a:p>
                      <a:pPr indent="0" lvl="0" marL="0" marR="0" rtl="0" algn="l">
                        <a:lnSpc>
                          <a:spcPct val="100000"/>
                        </a:lnSpc>
                        <a:spcBef>
                          <a:spcPts val="0"/>
                        </a:spcBef>
                        <a:spcAft>
                          <a:spcPts val="0"/>
                        </a:spcAft>
                        <a:buClr>
                          <a:srgbClr val="000000"/>
                        </a:buClr>
                        <a:buSzPts val="1500"/>
                        <a:buFont typeface="Arial"/>
                        <a:buNone/>
                      </a:pPr>
                      <a:r>
                        <a:rPr b="1" lang="en-US" sz="1500" u="none" cap="none" strike="noStrike">
                          <a:solidFill>
                            <a:srgbClr val="073763"/>
                          </a:solidFill>
                        </a:rPr>
                        <a:t>Research questions</a:t>
                      </a:r>
                      <a:endParaRPr b="1" sz="1500" u="none" cap="none" strike="noStrike">
                        <a:solidFill>
                          <a:srgbClr val="073763"/>
                        </a:solidFill>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1500"/>
                        <a:buFont typeface="Arial"/>
                        <a:buNone/>
                      </a:pPr>
                      <a:r>
                        <a:rPr b="1" lang="en-US" sz="1500" u="none" cap="none" strike="noStrike">
                          <a:solidFill>
                            <a:srgbClr val="073763"/>
                          </a:solidFill>
                        </a:rPr>
                        <a:t>Research Objectives</a:t>
                      </a:r>
                      <a:endParaRPr b="1" sz="1500" u="none" cap="none" strike="noStrike">
                        <a:solidFill>
                          <a:srgbClr val="073763"/>
                        </a:solidFill>
                      </a:endParaRPr>
                    </a:p>
                  </a:txBody>
                  <a:tcPr marT="91425" marB="91425" marR="91425" marL="91425"/>
                </a:tc>
              </a:tr>
              <a:tr h="381000">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How can we ensure model transparency and interpretability?</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To design and train interpretable sign-to-text machine translation models using advanced machine-learning techniques</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r>
              <a:tr h="381000">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How can we focus on fluid conversations and user feedback for continuous improvement?</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To implement, assess, and refine the sign-to-text machine translation models for real-time communication.</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r>
              <a:tr h="381000">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How can we achieve the user interaction and intuitiveness of our model?</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c>
                  <a:txBody>
                    <a:bodyPr/>
                    <a:lstStyle/>
                    <a:p>
                      <a:pPr indent="0" lvl="0" marL="0" marR="0" rtl="0" algn="l">
                        <a:lnSpc>
                          <a:spcPct val="115000"/>
                        </a:lnSpc>
                        <a:spcBef>
                          <a:spcPts val="0"/>
                        </a:spcBef>
                        <a:spcAft>
                          <a:spcPts val="0"/>
                        </a:spcAft>
                        <a:buClr>
                          <a:schemeClr val="dk1"/>
                        </a:buClr>
                        <a:buSzPts val="1100"/>
                        <a:buFont typeface="Arial"/>
                        <a:buNone/>
                      </a:pPr>
                      <a:r>
                        <a:rPr lang="en-US" sz="1600" u="none" cap="none" strike="noStrike">
                          <a:solidFill>
                            <a:schemeClr val="dk1"/>
                          </a:solidFill>
                        </a:rPr>
                        <a:t>To incorporate the developed model into a mobile application that is user-friendly and accessible to its users.</a:t>
                      </a:r>
                      <a:endParaRPr sz="1600" u="none" cap="none" strike="noStrike">
                        <a:solidFill>
                          <a:schemeClr val="dk1"/>
                        </a:solidFill>
                      </a:endParaRPr>
                    </a:p>
                    <a:p>
                      <a:pPr indent="0" lvl="0" marL="0" marR="0" rtl="0" algn="l">
                        <a:lnSpc>
                          <a:spcPct val="100000"/>
                        </a:lnSpc>
                        <a:spcBef>
                          <a:spcPts val="0"/>
                        </a:spcBef>
                        <a:spcAft>
                          <a:spcPts val="0"/>
                        </a:spcAft>
                        <a:buClr>
                          <a:srgbClr val="000000"/>
                        </a:buClr>
                        <a:buSzPts val="1600"/>
                        <a:buFont typeface="Arial"/>
                        <a:buNone/>
                      </a:pPr>
                      <a:r>
                        <a:t/>
                      </a:r>
                      <a:endParaRPr sz="1600" u="none" cap="none" strike="noStrike"/>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6"/>
          <p:cNvSpPr txBox="1"/>
          <p:nvPr>
            <p:ph type="title"/>
          </p:nvPr>
        </p:nvSpPr>
        <p:spPr>
          <a:xfrm>
            <a:off x="457200" y="381000"/>
            <a:ext cx="8077200" cy="3699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Research Contributions</a:t>
            </a:r>
            <a:endParaRPr/>
          </a:p>
        </p:txBody>
      </p:sp>
      <p:sp>
        <p:nvSpPr>
          <p:cNvPr id="129" name="Google Shape;129;p26"/>
          <p:cNvSpPr txBox="1"/>
          <p:nvPr>
            <p:ph idx="1" type="body"/>
          </p:nvPr>
        </p:nvSpPr>
        <p:spPr>
          <a:xfrm>
            <a:off x="457200" y="750888"/>
            <a:ext cx="8229600" cy="5127300"/>
          </a:xfrm>
          <a:prstGeom prst="rect">
            <a:avLst/>
          </a:prstGeom>
          <a:noFill/>
          <a:ln>
            <a:noFill/>
          </a:ln>
        </p:spPr>
        <p:txBody>
          <a:bodyPr anchorCtr="0" anchor="t" bIns="45700" lIns="91425" spcFirstLastPara="1" rIns="91425" wrap="square" tIns="45700">
            <a:noAutofit/>
          </a:bodyPr>
          <a:lstStyle/>
          <a:p>
            <a:pPr indent="0" lvl="0" marL="457200" rtl="0" algn="just">
              <a:spcBef>
                <a:spcPts val="0"/>
              </a:spcBef>
              <a:spcAft>
                <a:spcPts val="0"/>
              </a:spcAft>
              <a:buNone/>
            </a:pPr>
            <a:r>
              <a:t/>
            </a:r>
            <a:endParaRPr b="0" sz="2900">
              <a:highlight>
                <a:schemeClr val="lt1"/>
              </a:highlight>
            </a:endParaRPr>
          </a:p>
          <a:p>
            <a:pPr indent="-374650" lvl="0" marL="457200" rtl="0" algn="just">
              <a:spcBef>
                <a:spcPts val="1000"/>
              </a:spcBef>
              <a:spcAft>
                <a:spcPts val="0"/>
              </a:spcAft>
              <a:buSzPts val="2300"/>
              <a:buChar char="❏"/>
            </a:pPr>
            <a:r>
              <a:rPr lang="en-US" sz="2300">
                <a:highlight>
                  <a:schemeClr val="lt1"/>
                </a:highlight>
              </a:rPr>
              <a:t>Development of an Explainable Real-Time Sign Language to Text Translation System</a:t>
            </a:r>
            <a:endParaRPr sz="2300">
              <a:highlight>
                <a:srgbClr val="FFFFFF"/>
              </a:highlight>
            </a:endParaRPr>
          </a:p>
          <a:p>
            <a:pPr indent="-355600" lvl="0" marL="914400" rtl="0" algn="l">
              <a:lnSpc>
                <a:spcPct val="115000"/>
              </a:lnSpc>
              <a:spcBef>
                <a:spcPts val="0"/>
              </a:spcBef>
              <a:spcAft>
                <a:spcPts val="0"/>
              </a:spcAft>
              <a:buSzPts val="2000"/>
              <a:buFont typeface="Arial"/>
              <a:buChar char="●"/>
            </a:pPr>
            <a:r>
              <a:rPr b="0" lang="en-US" sz="2000">
                <a:highlight>
                  <a:srgbClr val="FFFFFF"/>
                </a:highlight>
              </a:rPr>
              <a:t>Employed deep learning techniques and multiple interpretability methods, including SHAP, Grad-CAM, and LIME.</a:t>
            </a:r>
            <a:endParaRPr b="0" sz="2000">
              <a:highlight>
                <a:srgbClr val="FFFFFF"/>
              </a:highlight>
            </a:endParaRPr>
          </a:p>
          <a:p>
            <a:pPr indent="0" lvl="0" marL="914400" rtl="0" algn="l">
              <a:lnSpc>
                <a:spcPct val="115000"/>
              </a:lnSpc>
              <a:spcBef>
                <a:spcPts val="1200"/>
              </a:spcBef>
              <a:spcAft>
                <a:spcPts val="0"/>
              </a:spcAft>
              <a:buNone/>
            </a:pPr>
            <a:r>
              <a:t/>
            </a:r>
            <a:endParaRPr b="0" sz="2000">
              <a:highlight>
                <a:srgbClr val="FFFFFF"/>
              </a:highlight>
            </a:endParaRPr>
          </a:p>
          <a:p>
            <a:pPr indent="-374650" lvl="0" marL="457200" rtl="0" algn="l">
              <a:lnSpc>
                <a:spcPct val="115000"/>
              </a:lnSpc>
              <a:spcBef>
                <a:spcPts val="1200"/>
              </a:spcBef>
              <a:spcAft>
                <a:spcPts val="0"/>
              </a:spcAft>
              <a:buSzPts val="2300"/>
              <a:buChar char="❏"/>
            </a:pPr>
            <a:r>
              <a:rPr lang="en-US" sz="2300">
                <a:highlight>
                  <a:srgbClr val="FFFFFF"/>
                </a:highlight>
              </a:rPr>
              <a:t>Creation of a User-Friendly Mobile Application for Accessible Sign Language Translation</a:t>
            </a:r>
            <a:endParaRPr sz="2300">
              <a:highlight>
                <a:srgbClr val="FFFFFF"/>
              </a:highlight>
            </a:endParaRPr>
          </a:p>
          <a:p>
            <a:pPr indent="-311150" lvl="0" marL="914400" rtl="0" algn="l">
              <a:lnSpc>
                <a:spcPct val="115000"/>
              </a:lnSpc>
              <a:spcBef>
                <a:spcPts val="0"/>
              </a:spcBef>
              <a:spcAft>
                <a:spcPts val="0"/>
              </a:spcAft>
              <a:buSzPts val="1300"/>
              <a:buFont typeface="Arial"/>
              <a:buChar char="●"/>
            </a:pPr>
            <a:r>
              <a:rPr b="0" lang="en-US" sz="2000">
                <a:highlight>
                  <a:srgbClr val="FFFFFF"/>
                </a:highlight>
              </a:rPr>
              <a:t>Integration of the trained translation model into a mobile application.</a:t>
            </a:r>
            <a:endParaRPr b="0" sz="2000">
              <a:highlight>
                <a:srgbClr val="FFFFFF"/>
              </a:highlight>
            </a:endParaRPr>
          </a:p>
          <a:p>
            <a:pPr indent="0" lvl="0" marL="457200" rtl="0" algn="just">
              <a:spcBef>
                <a:spcPts val="1200"/>
              </a:spcBef>
              <a:spcAft>
                <a:spcPts val="1000"/>
              </a:spcAft>
              <a:buNone/>
            </a:pPr>
            <a:r>
              <a:t/>
            </a:r>
            <a:endParaRPr b="0" sz="1800">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2e5fa8f22e7_0_0"/>
          <p:cNvSpPr txBox="1"/>
          <p:nvPr>
            <p:ph type="title"/>
          </p:nvPr>
        </p:nvSpPr>
        <p:spPr>
          <a:xfrm>
            <a:off x="457200" y="381000"/>
            <a:ext cx="8077200" cy="3699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Contributions</a:t>
            </a:r>
            <a:endParaRPr/>
          </a:p>
        </p:txBody>
      </p:sp>
      <p:sp>
        <p:nvSpPr>
          <p:cNvPr id="136" name="Google Shape;136;g2e5fa8f22e7_0_0"/>
          <p:cNvSpPr txBox="1"/>
          <p:nvPr>
            <p:ph idx="1" type="body"/>
          </p:nvPr>
        </p:nvSpPr>
        <p:spPr>
          <a:xfrm>
            <a:off x="457200" y="975788"/>
            <a:ext cx="8229600" cy="5127300"/>
          </a:xfrm>
          <a:prstGeom prst="rect">
            <a:avLst/>
          </a:prstGeom>
        </p:spPr>
        <p:txBody>
          <a:bodyPr anchorCtr="0" anchor="t" bIns="45700" lIns="91425" spcFirstLastPara="1" rIns="91425" wrap="square" tIns="45700">
            <a:normAutofit fontScale="55000"/>
          </a:bodyPr>
          <a:lstStyle/>
          <a:p>
            <a:pPr indent="-374970" lvl="0" marL="457200" rtl="0" algn="just">
              <a:spcBef>
                <a:spcPts val="0"/>
              </a:spcBef>
              <a:spcAft>
                <a:spcPts val="0"/>
              </a:spcAft>
              <a:buSzPct val="100000"/>
              <a:buChar char="❏"/>
            </a:pPr>
            <a:r>
              <a:rPr lang="en-US" sz="4191"/>
              <a:t>Promotion of Inclusive Communication and Accessibility</a:t>
            </a:r>
            <a:endParaRPr sz="4191"/>
          </a:p>
          <a:p>
            <a:pPr indent="-354330" lvl="0" marL="457200" rtl="0" algn="l">
              <a:lnSpc>
                <a:spcPct val="115000"/>
              </a:lnSpc>
              <a:spcBef>
                <a:spcPts val="0"/>
              </a:spcBef>
              <a:spcAft>
                <a:spcPts val="0"/>
              </a:spcAft>
              <a:buSzPct val="100000"/>
              <a:buFont typeface="Arial"/>
              <a:buChar char="●"/>
            </a:pPr>
            <a:r>
              <a:rPr b="0" lang="en-US" sz="3600"/>
              <a:t>Bridged the communication gap between the DHH community and the hearing population which can empower the DHH community to participate fully in various aspects of society.</a:t>
            </a:r>
            <a:endParaRPr b="0" sz="3600"/>
          </a:p>
          <a:p>
            <a:pPr indent="0" lvl="0" marL="457200" rtl="0" algn="l">
              <a:lnSpc>
                <a:spcPct val="115000"/>
              </a:lnSpc>
              <a:spcBef>
                <a:spcPts val="1200"/>
              </a:spcBef>
              <a:spcAft>
                <a:spcPts val="0"/>
              </a:spcAft>
              <a:buNone/>
            </a:pPr>
            <a:r>
              <a:t/>
            </a:r>
            <a:endParaRPr b="0" sz="3600"/>
          </a:p>
          <a:p>
            <a:pPr indent="-371792" lvl="0" marL="457200" rtl="0" algn="l">
              <a:lnSpc>
                <a:spcPct val="115000"/>
              </a:lnSpc>
              <a:spcBef>
                <a:spcPts val="1200"/>
              </a:spcBef>
              <a:spcAft>
                <a:spcPts val="0"/>
              </a:spcAft>
              <a:buSzPct val="100000"/>
              <a:buChar char="❏"/>
            </a:pPr>
            <a:r>
              <a:rPr lang="en-US" sz="4100"/>
              <a:t>Establishment of a Foundation for Future Research and Innovations</a:t>
            </a:r>
            <a:endParaRPr sz="4100"/>
          </a:p>
          <a:p>
            <a:pPr indent="-340360" lvl="0" marL="457200" rtl="0" algn="l">
              <a:lnSpc>
                <a:spcPct val="115000"/>
              </a:lnSpc>
              <a:spcBef>
                <a:spcPts val="0"/>
              </a:spcBef>
              <a:spcAft>
                <a:spcPts val="0"/>
              </a:spcAft>
              <a:buSzPct val="100000"/>
              <a:buFont typeface="Arial"/>
              <a:buChar char="●"/>
            </a:pPr>
            <a:r>
              <a:rPr b="0" lang="en-US" sz="3200"/>
              <a:t>Adoption of a responsible and transparent approach to AI development.</a:t>
            </a:r>
            <a:endParaRPr b="0" sz="3200"/>
          </a:p>
          <a:p>
            <a:pPr indent="-340360" lvl="0" marL="457200" rtl="0" algn="l">
              <a:lnSpc>
                <a:spcPct val="115000"/>
              </a:lnSpc>
              <a:spcBef>
                <a:spcPts val="0"/>
              </a:spcBef>
              <a:spcAft>
                <a:spcPts val="0"/>
              </a:spcAft>
              <a:buSzPct val="100000"/>
              <a:buFont typeface="Arial"/>
              <a:buChar char="●"/>
            </a:pPr>
            <a:r>
              <a:rPr b="0" lang="en-US" sz="3200"/>
              <a:t>Paved the way for further advancements and widespread adoption of inclusive communication technologies.</a:t>
            </a:r>
            <a:endParaRPr b="0" sz="3200"/>
          </a:p>
          <a:p>
            <a:pPr indent="-340360" lvl="0" marL="457200" rtl="0" algn="l">
              <a:lnSpc>
                <a:spcPct val="115000"/>
              </a:lnSpc>
              <a:spcBef>
                <a:spcPts val="0"/>
              </a:spcBef>
              <a:spcAft>
                <a:spcPts val="0"/>
              </a:spcAft>
              <a:buSzPct val="100000"/>
              <a:buFont typeface="Arial"/>
              <a:buChar char="●"/>
            </a:pPr>
            <a:r>
              <a:rPr b="0" lang="en-US" sz="3200"/>
              <a:t>Provided a solid foundation for future research in the field of sign language translation.</a:t>
            </a:r>
            <a:endParaRPr b="0" sz="3200"/>
          </a:p>
          <a:p>
            <a:pPr indent="-312420" lvl="0" marL="457200" rtl="0" algn="just">
              <a:spcBef>
                <a:spcPts val="0"/>
              </a:spcBef>
              <a:spcAft>
                <a:spcPts val="0"/>
              </a:spcAft>
              <a:buSzPct val="100000"/>
              <a:buChar char="❑"/>
            </a:pPr>
            <a:r>
              <a:t/>
            </a:r>
            <a:endParaRPr b="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2a0bbe8be9c_3_0"/>
          <p:cNvSpPr txBox="1"/>
          <p:nvPr>
            <p:ph type="title"/>
          </p:nvPr>
        </p:nvSpPr>
        <p:spPr>
          <a:xfrm>
            <a:off x="457200" y="381000"/>
            <a:ext cx="8077200" cy="3699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rgbClr val="002060"/>
              </a:buClr>
              <a:buSzPct val="100000"/>
              <a:buFont typeface="Arial"/>
              <a:buNone/>
            </a:pPr>
            <a:r>
              <a:rPr lang="en-US"/>
              <a:t>Methodology</a:t>
            </a:r>
            <a:endParaRPr/>
          </a:p>
        </p:txBody>
      </p:sp>
      <p:pic>
        <p:nvPicPr>
          <p:cNvPr id="142" name="Google Shape;142;g2a0bbe8be9c_3_0"/>
          <p:cNvPicPr preferRelativeResize="0"/>
          <p:nvPr/>
        </p:nvPicPr>
        <p:blipFill>
          <a:blip r:embed="rId3">
            <a:alphaModFix/>
          </a:blip>
          <a:stretch>
            <a:fillRect/>
          </a:stretch>
        </p:blipFill>
        <p:spPr>
          <a:xfrm>
            <a:off x="506962" y="1066000"/>
            <a:ext cx="7977674" cy="5144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2e5fa8f22e7_0_19"/>
          <p:cNvSpPr txBox="1"/>
          <p:nvPr>
            <p:ph type="title"/>
          </p:nvPr>
        </p:nvSpPr>
        <p:spPr>
          <a:xfrm>
            <a:off x="457200" y="381000"/>
            <a:ext cx="8077200" cy="3699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None/>
            </a:pPr>
            <a:r>
              <a:rPr lang="en-US"/>
              <a:t>METHODOLOGY</a:t>
            </a:r>
            <a:endParaRPr/>
          </a:p>
        </p:txBody>
      </p:sp>
      <p:graphicFrame>
        <p:nvGraphicFramePr>
          <p:cNvPr id="149" name="Google Shape;149;g2e5fa8f22e7_0_19"/>
          <p:cNvGraphicFramePr/>
          <p:nvPr/>
        </p:nvGraphicFramePr>
        <p:xfrm>
          <a:off x="420563" y="878475"/>
          <a:ext cx="3000000" cy="3000000"/>
        </p:xfrm>
        <a:graphic>
          <a:graphicData uri="http://schemas.openxmlformats.org/drawingml/2006/table">
            <a:tbl>
              <a:tblPr>
                <a:noFill/>
                <a:tableStyleId>{915191D2-8A55-449A-A70B-1F555DD3F363}</a:tableStyleId>
              </a:tblPr>
              <a:tblGrid>
                <a:gridCol w="1987050"/>
                <a:gridCol w="1948725"/>
                <a:gridCol w="4367100"/>
              </a:tblGrid>
              <a:tr h="410075">
                <a:tc>
                  <a:txBody>
                    <a:bodyPr/>
                    <a:lstStyle/>
                    <a:p>
                      <a:pPr indent="0" lvl="0" marL="0" rtl="0" algn="ctr">
                        <a:spcBef>
                          <a:spcPts val="200"/>
                        </a:spcBef>
                        <a:spcAft>
                          <a:spcPts val="200"/>
                        </a:spcAft>
                        <a:buNone/>
                      </a:pPr>
                      <a:r>
                        <a:rPr b="1" lang="en-US" sz="1600"/>
                        <a:t>Main Step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b="1" lang="en-US" sz="1800"/>
                        <a:t>Sub-Step </a:t>
                      </a:r>
                      <a:endParaRPr b="1" sz="18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0"/>
                        </a:spcBef>
                        <a:spcAft>
                          <a:spcPts val="200"/>
                        </a:spcAft>
                        <a:buNone/>
                      </a:pPr>
                      <a:r>
                        <a:rPr b="1" lang="en-US" sz="1800"/>
                        <a:t>Details </a:t>
                      </a:r>
                      <a:endParaRPr b="1" sz="18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599325">
                <a:tc>
                  <a:txBody>
                    <a:bodyPr/>
                    <a:lstStyle/>
                    <a:p>
                      <a:pPr indent="0" lvl="0" marL="0" rtl="0" algn="ctr">
                        <a:spcBef>
                          <a:spcPts val="200"/>
                        </a:spcBef>
                        <a:spcAft>
                          <a:spcPts val="0"/>
                        </a:spcAft>
                        <a:buNone/>
                      </a:pPr>
                      <a:r>
                        <a:rPr b="1" lang="en-US" sz="1600"/>
                        <a:t>Data</a:t>
                      </a:r>
                      <a:endParaRPr b="1" sz="1600"/>
                    </a:p>
                    <a:p>
                      <a:pPr indent="0" lvl="0" marL="0" rtl="0" algn="ctr">
                        <a:spcBef>
                          <a:spcPts val="200"/>
                        </a:spcBef>
                        <a:spcAft>
                          <a:spcPts val="200"/>
                        </a:spcAft>
                        <a:buNone/>
                      </a:pPr>
                      <a:r>
                        <a:rPr b="1" lang="en-US" sz="1600"/>
                        <a:t> Acquisition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b="1" lang="en-US" sz="1200"/>
                        <a:t>Primary Datasets</a:t>
                      </a:r>
                      <a:r>
                        <a:rPr lang="en-US" sz="1200"/>
                        <a:t> </a:t>
                      </a:r>
                      <a:endParaRPr sz="12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200"/>
                        </a:spcAft>
                        <a:buNone/>
                      </a:pPr>
                      <a:r>
                        <a:rPr lang="en-US" sz="1200"/>
                        <a:t>    1) </a:t>
                      </a:r>
                      <a:r>
                        <a:rPr lang="en-US" sz="1200"/>
                        <a:t> </a:t>
                      </a:r>
                      <a:r>
                        <a:rPr b="1" lang="en-US" sz="1200"/>
                        <a:t>Lexset Synthetic ASL Alphabet</a:t>
                      </a:r>
                      <a:r>
                        <a:rPr b="1" lang="en-US" sz="1200"/>
                        <a:t> Dataset</a:t>
                      </a:r>
                      <a:endParaRPr sz="12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599325">
                <a:tc>
                  <a:txBody>
                    <a:bodyPr/>
                    <a:lstStyle/>
                    <a:p>
                      <a:pPr indent="0" lvl="0" marL="0" rtl="0" algn="ctr">
                        <a:spcBef>
                          <a:spcPts val="200"/>
                        </a:spcBef>
                        <a:spcAft>
                          <a:spcPts val="200"/>
                        </a:spcAft>
                        <a:buNone/>
                      </a:pPr>
                      <a:r>
                        <a:rPr b="1" lang="en-US" sz="1600"/>
                        <a:t>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b="1" i="1" lang="en-US" sz="1200"/>
                        <a:t>Lexset</a:t>
                      </a:r>
                      <a:r>
                        <a:rPr b="1" i="1" lang="en-US" sz="1200"/>
                        <a:t> Dataset </a:t>
                      </a:r>
                      <a:endParaRPr b="1" i="1" sz="12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- 27,000 images of ASL alphabet signs </a:t>
                      </a:r>
                      <a:endParaRPr sz="1500"/>
                    </a:p>
                    <a:p>
                      <a:pPr indent="0" lvl="0" marL="0" rtl="0" algn="l">
                        <a:spcBef>
                          <a:spcPts val="200"/>
                        </a:spcBef>
                        <a:spcAft>
                          <a:spcPts val="200"/>
                        </a:spcAft>
                        <a:buNone/>
                      </a:pPr>
                      <a:r>
                        <a:rPr lang="en-US" sz="1500"/>
                        <a:t>   512x512 pixel resolution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599325">
                <a:tc>
                  <a:txBody>
                    <a:bodyPr/>
                    <a:lstStyle/>
                    <a:p>
                      <a:pPr indent="0" lvl="0" marL="0" rtl="0" algn="ctr">
                        <a:spcBef>
                          <a:spcPts val="200"/>
                        </a:spcBef>
                        <a:spcAft>
                          <a:spcPts val="200"/>
                        </a:spcAft>
                        <a:buNone/>
                      </a:pPr>
                      <a:r>
                        <a:rPr b="1" lang="en-US" sz="1600"/>
                        <a:t>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i="1" lang="en-US" sz="1500"/>
                        <a:t>Training Set </a:t>
                      </a:r>
                      <a:endParaRPr i="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- 27 folders, 900 examples each</a:t>
                      </a:r>
                      <a:endParaRPr sz="1500"/>
                    </a:p>
                    <a:p>
                      <a:pPr indent="0" lvl="0" marL="0" rtl="0" algn="l">
                        <a:spcBef>
                          <a:spcPts val="200"/>
                        </a:spcBef>
                        <a:spcAft>
                          <a:spcPts val="200"/>
                        </a:spcAft>
                        <a:buNone/>
                      </a:pPr>
                      <a:r>
                        <a:rPr lang="en-US" sz="1500"/>
                        <a:t>   Additional folder  for random backgrounds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599325">
                <a:tc>
                  <a:txBody>
                    <a:bodyPr/>
                    <a:lstStyle/>
                    <a:p>
                      <a:pPr indent="0" lvl="0" marL="0" rtl="0" algn="ctr">
                        <a:spcBef>
                          <a:spcPts val="200"/>
                        </a:spcBef>
                        <a:spcAft>
                          <a:spcPts val="200"/>
                        </a:spcAft>
                        <a:buNone/>
                      </a:pPr>
                      <a:r>
                        <a:rPr b="1" lang="en-US" sz="1600"/>
                        <a:t>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i="1" lang="en-US" sz="1500"/>
                        <a:t>Test Set </a:t>
                      </a:r>
                      <a:endParaRPr i="1"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- 27 folders, 100 examples each</a:t>
                      </a:r>
                      <a:endParaRPr sz="1500"/>
                    </a:p>
                    <a:p>
                      <a:pPr indent="0" lvl="0" marL="0" rtl="0" algn="l">
                        <a:spcBef>
                          <a:spcPts val="200"/>
                        </a:spcBef>
                        <a:spcAft>
                          <a:spcPts val="200"/>
                        </a:spcAft>
                        <a:buNone/>
                      </a:pPr>
                      <a:r>
                        <a:rPr lang="en-US" sz="1500"/>
                        <a:t>  Additional folder for random backgrounds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788550">
                <a:tc>
                  <a:txBody>
                    <a:bodyPr/>
                    <a:lstStyle/>
                    <a:p>
                      <a:pPr indent="0" lvl="0" marL="0" rtl="0" algn="ctr">
                        <a:spcBef>
                          <a:spcPts val="200"/>
                        </a:spcBef>
                        <a:spcAft>
                          <a:spcPts val="200"/>
                        </a:spcAft>
                        <a:buNone/>
                      </a:pPr>
                      <a:r>
                        <a:rPr b="1" lang="en-US" sz="1600"/>
                        <a:t>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b="1" i="1" lang="en-US"/>
                        <a:t> </a:t>
                      </a:r>
                      <a:r>
                        <a:rPr b="1" lang="en-US">
                          <a:solidFill>
                            <a:srgbClr val="202124"/>
                          </a:solidFill>
                        </a:rPr>
                        <a:t>WLASL (World Level American Sign Language) Video</a:t>
                      </a:r>
                      <a:endParaRPr b="1" i="1"/>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0"/>
                        </a:spcAft>
                        <a:buNone/>
                      </a:pPr>
                      <a:r>
                        <a:rPr lang="en-US" sz="1500"/>
                        <a:t>- 12</a:t>
                      </a:r>
                      <a:r>
                        <a:rPr lang="en-US" sz="1500"/>
                        <a:t>,000 videos of sign language expressions</a:t>
                      </a:r>
                      <a:endParaRPr sz="1500"/>
                    </a:p>
                    <a:p>
                      <a:pPr indent="0" lvl="0" marL="0" rtl="0" algn="l">
                        <a:spcBef>
                          <a:spcPts val="200"/>
                        </a:spcBef>
                        <a:spcAft>
                          <a:spcPts val="200"/>
                        </a:spcAft>
                        <a:buNone/>
                      </a:pPr>
                      <a:r>
                        <a:rPr lang="en-US" sz="1500"/>
                        <a:t>   Rich resource for model training and evaluation</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573525">
                <a:tc>
                  <a:txBody>
                    <a:bodyPr/>
                    <a:lstStyle/>
                    <a:p>
                      <a:pPr indent="0" lvl="0" marL="0" rtl="0" algn="ctr">
                        <a:spcBef>
                          <a:spcPts val="200"/>
                        </a:spcBef>
                        <a:spcAft>
                          <a:spcPts val="200"/>
                        </a:spcAft>
                        <a:buNone/>
                      </a:pPr>
                      <a:r>
                        <a:rPr b="1" lang="en-US" sz="1600"/>
                        <a:t>Data Preprocessing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b="1" lang="en-US" sz="1500"/>
                        <a:t>Normalization</a:t>
                      </a:r>
                      <a:r>
                        <a:rPr lang="en-US" sz="1500"/>
                        <a: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200"/>
                        </a:spcAft>
                        <a:buNone/>
                      </a:pPr>
                      <a:r>
                        <a:rPr lang="en-US" sz="1500"/>
                        <a:t>  Rescaled pixel values from 0-255 to 0-1 using ImageDataGenerator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410075">
                <a:tc>
                  <a:txBody>
                    <a:bodyPr/>
                    <a:lstStyle/>
                    <a:p>
                      <a:pPr indent="0" lvl="0" marL="0" rtl="0" algn="ctr">
                        <a:spcBef>
                          <a:spcPts val="200"/>
                        </a:spcBef>
                        <a:spcAft>
                          <a:spcPts val="200"/>
                        </a:spcAft>
                        <a:buNone/>
                      </a:pPr>
                      <a:r>
                        <a:rPr b="1" lang="en-US" sz="1600"/>
                        <a:t> </a:t>
                      </a:r>
                      <a:endParaRPr b="1" sz="16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lang="en-US" sz="1500"/>
                        <a:t>Resizing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200"/>
                        </a:spcAft>
                        <a:buNone/>
                      </a:pPr>
                      <a:r>
                        <a:rPr lang="en-US" sz="1500"/>
                        <a:t>- Images resized to 224x224 pixels for CNN input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r h="410075">
                <a:tc>
                  <a:txBody>
                    <a:bodyPr/>
                    <a:lstStyle/>
                    <a:p>
                      <a:pPr indent="0" lvl="0" marL="0" rtl="0" algn="ctr">
                        <a:spcBef>
                          <a:spcPts val="200"/>
                        </a:spcBef>
                        <a:spcAft>
                          <a:spcPts val="200"/>
                        </a:spcAft>
                        <a:buNone/>
                      </a:pPr>
                      <a:r>
                        <a:rPr b="1" lang="en-US" sz="1200"/>
                        <a:t> </a:t>
                      </a:r>
                      <a:endParaRPr b="1" sz="12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ctr">
                        <a:spcBef>
                          <a:spcPts val="200"/>
                        </a:spcBef>
                        <a:spcAft>
                          <a:spcPts val="200"/>
                        </a:spcAft>
                        <a:buNone/>
                      </a:pPr>
                      <a:r>
                        <a:rPr lang="en-US" sz="1500"/>
                        <a:t>Batching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c>
                  <a:txBody>
                    <a:bodyPr/>
                    <a:lstStyle/>
                    <a:p>
                      <a:pPr indent="0" lvl="0" marL="0" rtl="0" algn="l">
                        <a:spcBef>
                          <a:spcPts val="0"/>
                        </a:spcBef>
                        <a:spcAft>
                          <a:spcPts val="200"/>
                        </a:spcAft>
                        <a:buNone/>
                      </a:pPr>
                      <a:r>
                        <a:rPr lang="en-US" sz="1500"/>
                        <a:t>- Data organized into batches of 32 images </a:t>
                      </a:r>
                      <a:endParaRPr sz="1500"/>
                    </a:p>
                  </a:txBody>
                  <a:tcPr marT="108000" marB="108000" marR="108000" marL="108000">
                    <a:lnL cap="flat" cmpd="sng" w="8650">
                      <a:solidFill>
                        <a:srgbClr val="BFBFBF"/>
                      </a:solidFill>
                      <a:prstDash val="solid"/>
                      <a:round/>
                      <a:headEnd len="sm" w="sm" type="none"/>
                      <a:tailEnd len="sm" w="sm" type="none"/>
                    </a:lnL>
                    <a:lnR cap="flat" cmpd="sng" w="8650">
                      <a:solidFill>
                        <a:srgbClr val="BFBFBF"/>
                      </a:solidFill>
                      <a:prstDash val="solid"/>
                      <a:round/>
                      <a:headEnd len="sm" w="sm" type="none"/>
                      <a:tailEnd len="sm" w="sm" type="none"/>
                    </a:lnR>
                    <a:lnT cap="flat" cmpd="sng" w="8650">
                      <a:solidFill>
                        <a:srgbClr val="BFBFBF"/>
                      </a:solidFill>
                      <a:prstDash val="solid"/>
                      <a:round/>
                      <a:headEnd len="sm" w="sm" type="none"/>
                      <a:tailEnd len="sm" w="sm" type="none"/>
                    </a:lnT>
                    <a:lnB cap="flat" cmpd="sng" w="8650">
                      <a:solidFill>
                        <a:srgbClr val="BFBFBF"/>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Ggaliwango Marvin</dc:creator>
</cp:coreProperties>
</file>